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9" r:id="rId4"/>
    <p:sldId id="260" r:id="rId5"/>
    <p:sldId id="262"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B7B1-E06B-41FF-980A-3BB1312082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AD250D-9541-40A4-ABB7-DAC5C28D8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D8543B-6B55-43B1-9386-121848B78750}"/>
              </a:ext>
            </a:extLst>
          </p:cNvPr>
          <p:cNvSpPr>
            <a:spLocks noGrp="1"/>
          </p:cNvSpPr>
          <p:nvPr>
            <p:ph type="dt" sz="half" idx="10"/>
          </p:nvPr>
        </p:nvSpPr>
        <p:spPr/>
        <p:txBody>
          <a:bodyPr/>
          <a:lstStyle/>
          <a:p>
            <a:fld id="{9184DA70-C731-4C70-880D-CCD4705E623C}" type="datetime1">
              <a:rPr lang="en-US" smtClean="0"/>
              <a:t>3/13/2022</a:t>
            </a:fld>
            <a:endParaRPr lang="en-US" dirty="0"/>
          </a:p>
        </p:txBody>
      </p:sp>
      <p:sp>
        <p:nvSpPr>
          <p:cNvPr id="5" name="Footer Placeholder 4">
            <a:extLst>
              <a:ext uri="{FF2B5EF4-FFF2-40B4-BE49-F238E27FC236}">
                <a16:creationId xmlns:a16="http://schemas.microsoft.com/office/drawing/2014/main" id="{EDC77AF6-925A-4AFC-A017-082BDD90D7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BCF086-31B4-481C-925B-17BC3D198E7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7456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321D-E8CF-4868-B351-D25D7328CB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65F9CD-7412-4C33-A639-6EB838D03F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A84D0-59C3-4461-BCE8-26EB1EC4CFA6}"/>
              </a:ext>
            </a:extLst>
          </p:cNvPr>
          <p:cNvSpPr>
            <a:spLocks noGrp="1"/>
          </p:cNvSpPr>
          <p:nvPr>
            <p:ph type="dt" sz="half" idx="10"/>
          </p:nvPr>
        </p:nvSpPr>
        <p:spPr/>
        <p:txBody>
          <a:bodyPr/>
          <a:lstStyle/>
          <a:p>
            <a:fld id="{B612A279-0833-481D-8C56-F67FD0AC6C50}" type="datetime1">
              <a:rPr lang="en-US" smtClean="0"/>
              <a:t>3/13/2022</a:t>
            </a:fld>
            <a:endParaRPr lang="en-US" dirty="0"/>
          </a:p>
        </p:txBody>
      </p:sp>
      <p:sp>
        <p:nvSpPr>
          <p:cNvPr id="5" name="Footer Placeholder 4">
            <a:extLst>
              <a:ext uri="{FF2B5EF4-FFF2-40B4-BE49-F238E27FC236}">
                <a16:creationId xmlns:a16="http://schemas.microsoft.com/office/drawing/2014/main" id="{15604D40-B430-4D90-A99E-97AFC601DC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7B59CA-A713-4F6E-BDB0-C1372FAC8D1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1820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051ABD-FDF1-4A2B-9FF5-EFFB59F55D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9213E6-EA82-4B97-AE07-85957890B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AD8515-FC52-4AB3-9967-259C82E82221}"/>
              </a:ext>
            </a:extLst>
          </p:cNvPr>
          <p:cNvSpPr>
            <a:spLocks noGrp="1"/>
          </p:cNvSpPr>
          <p:nvPr>
            <p:ph type="dt" sz="half" idx="10"/>
          </p:nvPr>
        </p:nvSpPr>
        <p:spPr/>
        <p:txBody>
          <a:bodyPr/>
          <a:lstStyle/>
          <a:p>
            <a:fld id="{6587DA83-5663-4C9C-B9AA-0B40A3DAFF81}" type="datetime1">
              <a:rPr lang="en-US" smtClean="0"/>
              <a:t>3/13/2022</a:t>
            </a:fld>
            <a:endParaRPr lang="en-US" dirty="0"/>
          </a:p>
        </p:txBody>
      </p:sp>
      <p:sp>
        <p:nvSpPr>
          <p:cNvPr id="5" name="Footer Placeholder 4">
            <a:extLst>
              <a:ext uri="{FF2B5EF4-FFF2-40B4-BE49-F238E27FC236}">
                <a16:creationId xmlns:a16="http://schemas.microsoft.com/office/drawing/2014/main" id="{D67E8701-9D63-4614-8C0C-5F55E055AC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AEA461-D037-4176-AC71-BE6A56398BE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7561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91CD-B702-40B5-9172-8F6384CE23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F4AE43-1C6C-4AB8-AB0F-E4C4627FD1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18003-AE80-48F7-83B6-2746644F1708}"/>
              </a:ext>
            </a:extLst>
          </p:cNvPr>
          <p:cNvSpPr>
            <a:spLocks noGrp="1"/>
          </p:cNvSpPr>
          <p:nvPr>
            <p:ph type="dt" sz="half" idx="10"/>
          </p:nvPr>
        </p:nvSpPr>
        <p:spPr/>
        <p:txBody>
          <a:bodyPr/>
          <a:lstStyle/>
          <a:p>
            <a:fld id="{4BE1D723-8F53-4F53-90B0-1982A396982E}" type="datetime1">
              <a:rPr lang="en-US" smtClean="0"/>
              <a:t>3/13/2022</a:t>
            </a:fld>
            <a:endParaRPr lang="en-US" dirty="0"/>
          </a:p>
        </p:txBody>
      </p:sp>
      <p:sp>
        <p:nvSpPr>
          <p:cNvPr id="5" name="Footer Placeholder 4">
            <a:extLst>
              <a:ext uri="{FF2B5EF4-FFF2-40B4-BE49-F238E27FC236}">
                <a16:creationId xmlns:a16="http://schemas.microsoft.com/office/drawing/2014/main" id="{5EA60591-D79F-4B8C-8D03-771C6AB699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F45B14-80F7-4B0F-98AC-DBAB7523C71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009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2146-3332-49AF-9BA0-8F1F10BF01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549731-A7C6-407F-A7D7-52CA98B132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81085B-8725-4F09-95A3-99F05ECDB292}"/>
              </a:ext>
            </a:extLst>
          </p:cNvPr>
          <p:cNvSpPr>
            <a:spLocks noGrp="1"/>
          </p:cNvSpPr>
          <p:nvPr>
            <p:ph type="dt" sz="half" idx="10"/>
          </p:nvPr>
        </p:nvSpPr>
        <p:spPr/>
        <p:txBody>
          <a:bodyPr/>
          <a:lstStyle/>
          <a:p>
            <a:fld id="{97669AF7-7BEB-44E4-9852-375E34362B5B}" type="datetime1">
              <a:rPr lang="en-US" smtClean="0"/>
              <a:t>3/13/2022</a:t>
            </a:fld>
            <a:endParaRPr lang="en-US" dirty="0"/>
          </a:p>
        </p:txBody>
      </p:sp>
      <p:sp>
        <p:nvSpPr>
          <p:cNvPr id="5" name="Footer Placeholder 4">
            <a:extLst>
              <a:ext uri="{FF2B5EF4-FFF2-40B4-BE49-F238E27FC236}">
                <a16:creationId xmlns:a16="http://schemas.microsoft.com/office/drawing/2014/main" id="{83CA5F87-54F0-4F77-920B-43B5039AE4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FBB95B-E5F6-442B-8F77-2752B2833A2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549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D75F-1788-4A8F-822A-75D18F904A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ECA4B-C7F0-41F9-8123-EDA3925885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AB005-BD74-46F7-BC20-1EE153DEE7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B2F49-7B69-4E53-9411-4AC80304777E}"/>
              </a:ext>
            </a:extLst>
          </p:cNvPr>
          <p:cNvSpPr>
            <a:spLocks noGrp="1"/>
          </p:cNvSpPr>
          <p:nvPr>
            <p:ph type="dt" sz="half" idx="10"/>
          </p:nvPr>
        </p:nvSpPr>
        <p:spPr/>
        <p:txBody>
          <a:bodyPr/>
          <a:lstStyle/>
          <a:p>
            <a:fld id="{BAAAC38D-0552-4C82-B593-E6124DFADBE2}" type="datetime1">
              <a:rPr lang="en-US" smtClean="0"/>
              <a:t>3/13/2022</a:t>
            </a:fld>
            <a:endParaRPr lang="en-US" dirty="0"/>
          </a:p>
        </p:txBody>
      </p:sp>
      <p:sp>
        <p:nvSpPr>
          <p:cNvPr id="6" name="Footer Placeholder 5">
            <a:extLst>
              <a:ext uri="{FF2B5EF4-FFF2-40B4-BE49-F238E27FC236}">
                <a16:creationId xmlns:a16="http://schemas.microsoft.com/office/drawing/2014/main" id="{FA76D2FC-3745-43C5-84C4-7A526270A8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ED07D10-0DB3-4D2A-9DA6-9D4DBDDD963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338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0A4-D957-41E8-BC9C-7F131DC7D0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207095-2997-46CA-B045-847008C6DA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DE71F8-FEE4-4A45-9E95-1EE995CF4C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DE9522-E18E-44AD-8C47-2CD1F6B0F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B3204C-2963-481C-B583-D2311FD9FF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B1DA83-1B84-4134-83DC-485B63BEA1FB}"/>
              </a:ext>
            </a:extLst>
          </p:cNvPr>
          <p:cNvSpPr>
            <a:spLocks noGrp="1"/>
          </p:cNvSpPr>
          <p:nvPr>
            <p:ph type="dt" sz="half" idx="10"/>
          </p:nvPr>
        </p:nvSpPr>
        <p:spPr/>
        <p:txBody>
          <a:bodyPr/>
          <a:lstStyle/>
          <a:p>
            <a:fld id="{D9DF0F1C-5577-4ACB-BB62-DF8F3C494C7E}" type="datetime1">
              <a:rPr lang="en-US" smtClean="0"/>
              <a:t>3/13/2022</a:t>
            </a:fld>
            <a:endParaRPr lang="en-US" dirty="0"/>
          </a:p>
        </p:txBody>
      </p:sp>
      <p:sp>
        <p:nvSpPr>
          <p:cNvPr id="8" name="Footer Placeholder 7">
            <a:extLst>
              <a:ext uri="{FF2B5EF4-FFF2-40B4-BE49-F238E27FC236}">
                <a16:creationId xmlns:a16="http://schemas.microsoft.com/office/drawing/2014/main" id="{5451670A-8581-4BB1-A09B-B3C37A4E892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7D88F1-0FD1-47C1-A57B-A5AE5F75E2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71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901A-DB89-4281-B11B-312FA7E887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C89CAD-B99C-451F-9875-A8B4836B6327}"/>
              </a:ext>
            </a:extLst>
          </p:cNvPr>
          <p:cNvSpPr>
            <a:spLocks noGrp="1"/>
          </p:cNvSpPr>
          <p:nvPr>
            <p:ph type="dt" sz="half" idx="10"/>
          </p:nvPr>
        </p:nvSpPr>
        <p:spPr/>
        <p:txBody>
          <a:bodyPr/>
          <a:lstStyle/>
          <a:p>
            <a:fld id="{1775B394-D9F9-4F0C-B15D-605F45CB9E9F}" type="datetime1">
              <a:rPr lang="en-US" smtClean="0"/>
              <a:t>3/13/2022</a:t>
            </a:fld>
            <a:endParaRPr lang="en-US" dirty="0"/>
          </a:p>
        </p:txBody>
      </p:sp>
      <p:sp>
        <p:nvSpPr>
          <p:cNvPr id="4" name="Footer Placeholder 3">
            <a:extLst>
              <a:ext uri="{FF2B5EF4-FFF2-40B4-BE49-F238E27FC236}">
                <a16:creationId xmlns:a16="http://schemas.microsoft.com/office/drawing/2014/main" id="{0C8923D7-EDD7-445D-BBB0-A8D1994C38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92888DD-A4A5-45B4-90CC-38DDE841809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2667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A582F-99FE-40FF-88BC-25EDF2FBAEFD}"/>
              </a:ext>
            </a:extLst>
          </p:cNvPr>
          <p:cNvSpPr>
            <a:spLocks noGrp="1"/>
          </p:cNvSpPr>
          <p:nvPr>
            <p:ph type="dt" sz="half" idx="10"/>
          </p:nvPr>
        </p:nvSpPr>
        <p:spPr/>
        <p:txBody>
          <a:bodyPr/>
          <a:lstStyle/>
          <a:p>
            <a:fld id="{39667345-2558-425A-8533-9BFDBCE15005}" type="datetime1">
              <a:rPr lang="en-US" smtClean="0"/>
              <a:t>3/13/2022</a:t>
            </a:fld>
            <a:endParaRPr lang="en-US" dirty="0"/>
          </a:p>
        </p:txBody>
      </p:sp>
      <p:sp>
        <p:nvSpPr>
          <p:cNvPr id="3" name="Footer Placeholder 2">
            <a:extLst>
              <a:ext uri="{FF2B5EF4-FFF2-40B4-BE49-F238E27FC236}">
                <a16:creationId xmlns:a16="http://schemas.microsoft.com/office/drawing/2014/main" id="{968CEB3B-1349-437F-BDCD-F4E07BC883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4B9C5F-D24E-4A3F-B9F4-D040B275673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0692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9C28-03F3-4968-91EA-302ECE2F25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EAEF5D-C6F3-4AAD-BFDF-2C94E6E20B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8D7BE-5EA3-411F-9F2A-2E5E9CB85F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1520E8-CF8D-4832-AC32-4AD599518314}"/>
              </a:ext>
            </a:extLst>
          </p:cNvPr>
          <p:cNvSpPr>
            <a:spLocks noGrp="1"/>
          </p:cNvSpPr>
          <p:nvPr>
            <p:ph type="dt" sz="half" idx="10"/>
          </p:nvPr>
        </p:nvSpPr>
        <p:spPr/>
        <p:txBody>
          <a:bodyPr/>
          <a:lstStyle/>
          <a:p>
            <a:fld id="{92BEA474-078D-4E9B-9B14-09A87B19DC46}" type="datetime1">
              <a:rPr lang="en-US" smtClean="0"/>
              <a:t>3/13/2022</a:t>
            </a:fld>
            <a:endParaRPr lang="en-US" dirty="0"/>
          </a:p>
        </p:txBody>
      </p:sp>
      <p:sp>
        <p:nvSpPr>
          <p:cNvPr id="6" name="Footer Placeholder 5">
            <a:extLst>
              <a:ext uri="{FF2B5EF4-FFF2-40B4-BE49-F238E27FC236}">
                <a16:creationId xmlns:a16="http://schemas.microsoft.com/office/drawing/2014/main" id="{B3C4E437-828A-4C63-8A41-58153837136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20F392E-CAF5-40AF-B8FB-294E93090C8D}"/>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4996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9F979-91E6-4748-AABB-D7375196B8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B59B46-A9A4-47F8-AD35-8D8D0580F3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E10A82-06CD-46AE-9514-36EBF8232A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ED9CE3-92E0-4E47-B145-F1D22374D8F1}"/>
              </a:ext>
            </a:extLst>
          </p:cNvPr>
          <p:cNvSpPr>
            <a:spLocks noGrp="1"/>
          </p:cNvSpPr>
          <p:nvPr>
            <p:ph type="dt" sz="half" idx="10"/>
          </p:nvPr>
        </p:nvSpPr>
        <p:spPr/>
        <p:txBody>
          <a:bodyPr/>
          <a:lstStyle/>
          <a:p>
            <a:fld id="{4907D986-8816-4272-A432-0437A28A9828}" type="datetime1">
              <a:rPr lang="en-US" smtClean="0"/>
              <a:t>3/13/2022</a:t>
            </a:fld>
            <a:endParaRPr lang="en-US" dirty="0"/>
          </a:p>
        </p:txBody>
      </p:sp>
      <p:sp>
        <p:nvSpPr>
          <p:cNvPr id="6" name="Footer Placeholder 5">
            <a:extLst>
              <a:ext uri="{FF2B5EF4-FFF2-40B4-BE49-F238E27FC236}">
                <a16:creationId xmlns:a16="http://schemas.microsoft.com/office/drawing/2014/main" id="{9EB18F3F-5537-45A8-8A38-A99523A7A689}"/>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E0B9BD94-31B6-48D5-8A78-0071C13E0D9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7160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658E-D2AD-4B58-85DD-E49ED8CA47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6E672E-6BB8-4A88-BAD9-F891DEDF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794F8-80F9-42CA-8BFD-44A2593EAF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3/13/2022</a:t>
            </a:fld>
            <a:endParaRPr lang="en-US" dirty="0"/>
          </a:p>
        </p:txBody>
      </p:sp>
      <p:sp>
        <p:nvSpPr>
          <p:cNvPr id="5" name="Footer Placeholder 4">
            <a:extLst>
              <a:ext uri="{FF2B5EF4-FFF2-40B4-BE49-F238E27FC236}">
                <a16:creationId xmlns:a16="http://schemas.microsoft.com/office/drawing/2014/main" id="{D13FB298-CDD7-4E9B-80D2-F8931C2DE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0670100-C1D6-46B0-90C1-F6F5CC8B17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97319674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okeh photograph of colorful lights">
            <a:extLst>
              <a:ext uri="{FF2B5EF4-FFF2-40B4-BE49-F238E27FC236}">
                <a16:creationId xmlns:a16="http://schemas.microsoft.com/office/drawing/2014/main" id="{A0860688-D312-4705-B93F-6496D607A86F}"/>
              </a:ext>
            </a:extLst>
          </p:cNvPr>
          <p:cNvPicPr>
            <a:picLocks noChangeAspect="1"/>
          </p:cNvPicPr>
          <p:nvPr/>
        </p:nvPicPr>
        <p:blipFill rotWithShape="1">
          <a:blip r:embed="rId2">
            <a:alphaModFix amt="35000"/>
          </a:blip>
          <a:srcRect t="12068" b="3640"/>
          <a:stretch/>
        </p:blipFill>
        <p:spPr>
          <a:xfrm>
            <a:off x="-3" y="-2"/>
            <a:ext cx="12188826" cy="6858000"/>
          </a:xfrm>
          <a:prstGeom prst="rect">
            <a:avLst/>
          </a:prstGeom>
        </p:spPr>
      </p:pic>
      <p:sp>
        <p:nvSpPr>
          <p:cNvPr id="2" name="Title 1">
            <a:extLst>
              <a:ext uri="{FF2B5EF4-FFF2-40B4-BE49-F238E27FC236}">
                <a16:creationId xmlns:a16="http://schemas.microsoft.com/office/drawing/2014/main" id="{870EE8CF-062F-42A8-B922-9E09D123CA3B}"/>
              </a:ext>
            </a:extLst>
          </p:cNvPr>
          <p:cNvSpPr>
            <a:spLocks noGrp="1"/>
          </p:cNvSpPr>
          <p:nvPr>
            <p:ph type="ctrTitle"/>
          </p:nvPr>
        </p:nvSpPr>
        <p:spPr>
          <a:xfrm>
            <a:off x="5597538" y="758952"/>
            <a:ext cx="5558141" cy="3566160"/>
          </a:xfrm>
        </p:spPr>
        <p:txBody>
          <a:bodyPr>
            <a:normAutofit/>
          </a:bodyPr>
          <a:lstStyle/>
          <a:p>
            <a:r>
              <a:rPr lang="en-US" dirty="0">
                <a:solidFill>
                  <a:schemeClr val="tx1"/>
                </a:solidFill>
              </a:rPr>
              <a:t>My Community - Prototype</a:t>
            </a:r>
          </a:p>
        </p:txBody>
      </p:sp>
      <p:sp>
        <p:nvSpPr>
          <p:cNvPr id="3" name="Subtitle 2">
            <a:extLst>
              <a:ext uri="{FF2B5EF4-FFF2-40B4-BE49-F238E27FC236}">
                <a16:creationId xmlns:a16="http://schemas.microsoft.com/office/drawing/2014/main" id="{DE737AB6-FA01-4A26-B8B3-ECF5826D1A7D}"/>
              </a:ext>
            </a:extLst>
          </p:cNvPr>
          <p:cNvSpPr>
            <a:spLocks noGrp="1"/>
          </p:cNvSpPr>
          <p:nvPr>
            <p:ph type="subTitle" idx="1"/>
          </p:nvPr>
        </p:nvSpPr>
        <p:spPr>
          <a:xfrm>
            <a:off x="5597538" y="4645152"/>
            <a:ext cx="5560912" cy="1143000"/>
          </a:xfrm>
        </p:spPr>
        <p:txBody>
          <a:bodyPr>
            <a:normAutofit/>
          </a:bodyPr>
          <a:lstStyle/>
          <a:p>
            <a:r>
              <a:rPr lang="en-US" dirty="0"/>
              <a:t>“M-BARK” company </a:t>
            </a:r>
            <a:br>
              <a:rPr lang="en-US" dirty="0"/>
            </a:br>
            <a:r>
              <a:rPr lang="en-US" dirty="0"/>
              <a:t>	</a:t>
            </a:r>
            <a:r>
              <a:rPr lang="en-US" sz="1600" dirty="0"/>
              <a:t>Accessories for dogs</a:t>
            </a:r>
            <a:endParaRPr lang="en-US" dirty="0"/>
          </a:p>
        </p:txBody>
      </p:sp>
      <p:pic>
        <p:nvPicPr>
          <p:cNvPr id="6" name="Picture 5">
            <a:extLst>
              <a:ext uri="{FF2B5EF4-FFF2-40B4-BE49-F238E27FC236}">
                <a16:creationId xmlns:a16="http://schemas.microsoft.com/office/drawing/2014/main" id="{99454030-2723-4D58-A202-49EFEB03181F}"/>
              </a:ext>
            </a:extLst>
          </p:cNvPr>
          <p:cNvPicPr>
            <a:picLocks noChangeAspect="1"/>
          </p:cNvPicPr>
          <p:nvPr/>
        </p:nvPicPr>
        <p:blipFill rotWithShape="1">
          <a:blip r:embed="rId3"/>
          <a:srcRect l="40105" r="15422" b="2"/>
          <a:stretch/>
        </p:blipFill>
        <p:spPr>
          <a:xfrm>
            <a:off x="1286936" y="1254281"/>
            <a:ext cx="3364187" cy="4254879"/>
          </a:xfrm>
          <a:prstGeom prst="rect">
            <a:avLst/>
          </a:prstGeom>
        </p:spPr>
      </p:pic>
    </p:spTree>
    <p:extLst>
      <p:ext uri="{BB962C8B-B14F-4D97-AF65-F5344CB8AC3E}">
        <p14:creationId xmlns:p14="http://schemas.microsoft.com/office/powerpoint/2010/main" val="65479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59C43A-ACD0-4B23-9BAD-3E283B382933}"/>
              </a:ext>
            </a:extLst>
          </p:cNvPr>
          <p:cNvSpPr txBox="1"/>
          <p:nvPr/>
        </p:nvSpPr>
        <p:spPr>
          <a:xfrm>
            <a:off x="8851100" y="3556862"/>
            <a:ext cx="2611227" cy="461665"/>
          </a:xfrm>
          <a:prstGeom prst="rect">
            <a:avLst/>
          </a:prstGeom>
          <a:noFill/>
          <a:ln w="19050">
            <a:solidFill>
              <a:srgbClr val="FFFF00"/>
            </a:solidFill>
          </a:ln>
        </p:spPr>
        <p:txBody>
          <a:bodyPr wrap="square" rtlCol="0">
            <a:spAutoFit/>
          </a:bodyPr>
          <a:lstStyle/>
          <a:p>
            <a:pPr algn="ctr"/>
            <a:r>
              <a:rPr lang="en-US" sz="2400" dirty="0">
                <a:latin typeface="Algerian" panose="04020705040A02060702" pitchFamily="82" charset="0"/>
              </a:rPr>
              <a:t>Products Data</a:t>
            </a: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880AC983-EF0E-4F21-BC8B-8DD65BF2301F}"/>
              </a:ext>
            </a:extLst>
          </p:cNvPr>
          <p:cNvSpPr txBox="1"/>
          <p:nvPr/>
        </p:nvSpPr>
        <p:spPr>
          <a:xfrm>
            <a:off x="5051903" y="3810920"/>
            <a:ext cx="2374133"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Customers Data</a:t>
            </a:r>
          </a:p>
        </p:txBody>
      </p:sp>
      <p:sp>
        <p:nvSpPr>
          <p:cNvPr id="5" name="TextBox 4">
            <a:extLst>
              <a:ext uri="{FF2B5EF4-FFF2-40B4-BE49-F238E27FC236}">
                <a16:creationId xmlns:a16="http://schemas.microsoft.com/office/drawing/2014/main" id="{2DCA837E-31F7-46B6-BD98-4B4477A09424}"/>
              </a:ext>
            </a:extLst>
          </p:cNvPr>
          <p:cNvSpPr txBox="1"/>
          <p:nvPr/>
        </p:nvSpPr>
        <p:spPr>
          <a:xfrm>
            <a:off x="1863263" y="112204"/>
            <a:ext cx="2772608" cy="461665"/>
          </a:xfrm>
          <a:prstGeom prst="rect">
            <a:avLst/>
          </a:prstGeom>
          <a:noFill/>
          <a:ln w="19050">
            <a:solidFill>
              <a:schemeClr val="accent6">
                <a:lumMod val="60000"/>
                <a:lumOff val="40000"/>
              </a:schemeClr>
            </a:solidFill>
          </a:ln>
        </p:spPr>
        <p:txBody>
          <a:bodyPr wrap="square" rtlCol="0">
            <a:spAutoFit/>
          </a:bodyPr>
          <a:lstStyle/>
          <a:p>
            <a:r>
              <a:rPr lang="en-US" sz="2400" dirty="0">
                <a:latin typeface="Algerian" panose="04020705040A02060702" pitchFamily="82" charset="0"/>
              </a:rPr>
              <a:t>Facebook media</a:t>
            </a:r>
            <a:endParaRPr lang="en-US" dirty="0">
              <a:latin typeface="Algerian" panose="04020705040A02060702" pitchFamily="82" charset="0"/>
            </a:endParaRPr>
          </a:p>
        </p:txBody>
      </p:sp>
      <p:sp>
        <p:nvSpPr>
          <p:cNvPr id="6" name="TextBox 5">
            <a:extLst>
              <a:ext uri="{FF2B5EF4-FFF2-40B4-BE49-F238E27FC236}">
                <a16:creationId xmlns:a16="http://schemas.microsoft.com/office/drawing/2014/main" id="{11F5581D-6ED5-4895-A641-4B08E02342AE}"/>
              </a:ext>
            </a:extLst>
          </p:cNvPr>
          <p:cNvSpPr txBox="1"/>
          <p:nvPr/>
        </p:nvSpPr>
        <p:spPr>
          <a:xfrm>
            <a:off x="8773968" y="76120"/>
            <a:ext cx="3016652" cy="461665"/>
          </a:xfrm>
          <a:prstGeom prst="rect">
            <a:avLst/>
          </a:prstGeom>
          <a:noFill/>
          <a:ln w="19050">
            <a:solidFill>
              <a:schemeClr val="accent2">
                <a:lumMod val="75000"/>
              </a:schemeClr>
            </a:solidFill>
          </a:ln>
        </p:spPr>
        <p:txBody>
          <a:bodyPr wrap="square" rtlCol="0">
            <a:spAutoFit/>
          </a:bodyPr>
          <a:lstStyle/>
          <a:p>
            <a:pPr algn="ctr"/>
            <a:r>
              <a:rPr lang="en-US" sz="2400" dirty="0">
                <a:latin typeface="Algerian" panose="04020705040A02060702" pitchFamily="82" charset="0"/>
              </a:rPr>
              <a:t>Website data</a:t>
            </a:r>
            <a:endParaRPr lang="en-US" dirty="0">
              <a:latin typeface="Algerian" panose="04020705040A02060702" pitchFamily="82" charset="0"/>
            </a:endParaRPr>
          </a:p>
        </p:txBody>
      </p:sp>
      <p:pic>
        <p:nvPicPr>
          <p:cNvPr id="1026" name="Picture 2" descr="Drawing Dog Beagle Art Print by bonidog | Society6">
            <a:extLst>
              <a:ext uri="{FF2B5EF4-FFF2-40B4-BE49-F238E27FC236}">
                <a16:creationId xmlns:a16="http://schemas.microsoft.com/office/drawing/2014/main" id="{A4F88C3B-A485-4523-A150-B0B895B06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5843" y="4203187"/>
            <a:ext cx="2465532" cy="2465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ople + Dogs — ZilkerBark!">
            <a:extLst>
              <a:ext uri="{FF2B5EF4-FFF2-40B4-BE49-F238E27FC236}">
                <a16:creationId xmlns:a16="http://schemas.microsoft.com/office/drawing/2014/main" id="{83DAF1F5-6007-4D2A-B4ED-C39525B69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574" y="4360960"/>
            <a:ext cx="3230852" cy="21499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EF872DD-2385-437E-B73F-9157F993D920}"/>
              </a:ext>
            </a:extLst>
          </p:cNvPr>
          <p:cNvPicPr>
            <a:picLocks noChangeAspect="1"/>
          </p:cNvPicPr>
          <p:nvPr/>
        </p:nvPicPr>
        <p:blipFill rotWithShape="1">
          <a:blip r:embed="rId4"/>
          <a:srcRect l="9318" t="12522" r="10606" b="7442"/>
          <a:stretch/>
        </p:blipFill>
        <p:spPr>
          <a:xfrm>
            <a:off x="7932013" y="573869"/>
            <a:ext cx="4192952" cy="2357382"/>
          </a:xfrm>
          <a:prstGeom prst="rect">
            <a:avLst/>
          </a:prstGeom>
          <a:ln>
            <a:solidFill>
              <a:schemeClr val="accent2">
                <a:lumMod val="75000"/>
              </a:schemeClr>
            </a:solidFill>
          </a:ln>
        </p:spPr>
      </p:pic>
      <p:pic>
        <p:nvPicPr>
          <p:cNvPr id="10" name="Picture 9">
            <a:extLst>
              <a:ext uri="{FF2B5EF4-FFF2-40B4-BE49-F238E27FC236}">
                <a16:creationId xmlns:a16="http://schemas.microsoft.com/office/drawing/2014/main" id="{AF03223C-069C-4AD6-B407-248B9FA2CE3C}"/>
              </a:ext>
            </a:extLst>
          </p:cNvPr>
          <p:cNvPicPr>
            <a:picLocks noChangeAspect="1"/>
          </p:cNvPicPr>
          <p:nvPr/>
        </p:nvPicPr>
        <p:blipFill rotWithShape="1">
          <a:blip r:embed="rId5"/>
          <a:srcRect l="25591" t="10807" r="27425" b="4075"/>
          <a:stretch/>
        </p:blipFill>
        <p:spPr>
          <a:xfrm>
            <a:off x="324559" y="3688015"/>
            <a:ext cx="2925008" cy="2980704"/>
          </a:xfrm>
          <a:prstGeom prst="rect">
            <a:avLst/>
          </a:prstGeom>
        </p:spPr>
      </p:pic>
      <p:sp>
        <p:nvSpPr>
          <p:cNvPr id="2" name="TextBox 1">
            <a:extLst>
              <a:ext uri="{FF2B5EF4-FFF2-40B4-BE49-F238E27FC236}">
                <a16:creationId xmlns:a16="http://schemas.microsoft.com/office/drawing/2014/main" id="{A4F661F9-B703-41A4-9135-379D10FA06BA}"/>
              </a:ext>
            </a:extLst>
          </p:cNvPr>
          <p:cNvSpPr txBox="1"/>
          <p:nvPr/>
        </p:nvSpPr>
        <p:spPr>
          <a:xfrm>
            <a:off x="324559" y="3169985"/>
            <a:ext cx="2925008" cy="461665"/>
          </a:xfrm>
          <a:prstGeom prst="rect">
            <a:avLst/>
          </a:prstGeom>
          <a:noFill/>
          <a:ln w="19050">
            <a:solidFill>
              <a:srgbClr val="FF0000"/>
            </a:solidFill>
          </a:ln>
        </p:spPr>
        <p:txBody>
          <a:bodyPr wrap="square" rtlCol="0">
            <a:spAutoFit/>
          </a:bodyPr>
          <a:lstStyle/>
          <a:p>
            <a:r>
              <a:rPr lang="en-US" sz="2400" dirty="0">
                <a:latin typeface="Algerian" panose="04020705040A02060702" pitchFamily="82" charset="0"/>
              </a:rPr>
              <a:t>Instagram data</a:t>
            </a:r>
            <a:endParaRPr lang="en-US" dirty="0">
              <a:latin typeface="Algerian" panose="04020705040A02060702" pitchFamily="82" charset="0"/>
            </a:endParaRPr>
          </a:p>
        </p:txBody>
      </p:sp>
      <p:pic>
        <p:nvPicPr>
          <p:cNvPr id="12" name="Picture 11">
            <a:extLst>
              <a:ext uri="{FF2B5EF4-FFF2-40B4-BE49-F238E27FC236}">
                <a16:creationId xmlns:a16="http://schemas.microsoft.com/office/drawing/2014/main" id="{388FD7CF-1101-4E82-9D92-2A47B7F7D8F5}"/>
              </a:ext>
            </a:extLst>
          </p:cNvPr>
          <p:cNvPicPr>
            <a:picLocks noChangeAspect="1"/>
          </p:cNvPicPr>
          <p:nvPr/>
        </p:nvPicPr>
        <p:blipFill rotWithShape="1">
          <a:blip r:embed="rId6"/>
          <a:srcRect t="11853" r="2141" b="10976"/>
          <a:stretch/>
        </p:blipFill>
        <p:spPr>
          <a:xfrm>
            <a:off x="1679029" y="742185"/>
            <a:ext cx="4846818" cy="2149985"/>
          </a:xfrm>
          <a:prstGeom prst="rect">
            <a:avLst/>
          </a:prstGeom>
          <a:solidFill>
            <a:schemeClr val="accent2"/>
          </a:solidFill>
        </p:spPr>
      </p:pic>
    </p:spTree>
    <p:extLst>
      <p:ext uri="{BB962C8B-B14F-4D97-AF65-F5344CB8AC3E}">
        <p14:creationId xmlns:p14="http://schemas.microsoft.com/office/powerpoint/2010/main" val="224797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oup Of Business People Requesting Join Our Team Drawing Stock  Illustration - Download Image Now - iStock">
            <a:extLst>
              <a:ext uri="{FF2B5EF4-FFF2-40B4-BE49-F238E27FC236}">
                <a16:creationId xmlns:a16="http://schemas.microsoft.com/office/drawing/2014/main" id="{D6E5AA9B-D2D7-47B9-8EB6-DDF250C31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0" y="5000625"/>
            <a:ext cx="245745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siness Man Announcing We Are Hiring Drawing Stock Illustration - Download  Image Now - iStock">
            <a:extLst>
              <a:ext uri="{FF2B5EF4-FFF2-40B4-BE49-F238E27FC236}">
                <a16:creationId xmlns:a16="http://schemas.microsoft.com/office/drawing/2014/main" id="{B82E2AF7-62E0-452E-8AE7-F0A02068E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2796907"/>
            <a:ext cx="3486150" cy="39420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Drawn of Handshake. Hand Gesture Stock Vector - Illustration of black,  agreement: 175481752">
            <a:extLst>
              <a:ext uri="{FF2B5EF4-FFF2-40B4-BE49-F238E27FC236}">
                <a16:creationId xmlns:a16="http://schemas.microsoft.com/office/drawing/2014/main" id="{0BF1181D-0B95-4F8E-BB8A-8CF2BF2BED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68" t="8241" r="8018" b="7839"/>
          <a:stretch/>
        </p:blipFill>
        <p:spPr bwMode="auto">
          <a:xfrm>
            <a:off x="3781425" y="621437"/>
            <a:ext cx="5608468" cy="360872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oney drawing | Money tattoo, Tattoo design drawings, Doodle drawings">
            <a:extLst>
              <a:ext uri="{FF2B5EF4-FFF2-40B4-BE49-F238E27FC236}">
                <a16:creationId xmlns:a16="http://schemas.microsoft.com/office/drawing/2014/main" id="{19F98AF0-6DA9-48DA-909F-71B0770715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90"/>
          <a:stretch/>
        </p:blipFill>
        <p:spPr bwMode="auto">
          <a:xfrm>
            <a:off x="8534400" y="4276725"/>
            <a:ext cx="3676650" cy="2581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w Facebook Logo 2021 | Pnggrid">
            <a:extLst>
              <a:ext uri="{FF2B5EF4-FFF2-40B4-BE49-F238E27FC236}">
                <a16:creationId xmlns:a16="http://schemas.microsoft.com/office/drawing/2014/main" id="{C5AAFB03-5EBC-4BB0-A786-7534905DF0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4974" y="2995612"/>
            <a:ext cx="1647825"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89AA4E-A06C-437F-8825-44C447B93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598299">
            <a:off x="257173" y="1668119"/>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B312093-89D8-4D24-A1BC-5358E8C441A9}"/>
              </a:ext>
            </a:extLst>
          </p:cNvPr>
          <p:cNvPicPr>
            <a:picLocks noChangeAspect="1"/>
          </p:cNvPicPr>
          <p:nvPr/>
        </p:nvPicPr>
        <p:blipFill rotWithShape="1">
          <a:blip r:embed="rId8"/>
          <a:srcRect l="8672" t="11944" r="79844" b="79669"/>
          <a:stretch/>
        </p:blipFill>
        <p:spPr>
          <a:xfrm rot="588215">
            <a:off x="1791503" y="1616622"/>
            <a:ext cx="1995482" cy="819646"/>
          </a:xfrm>
          <a:prstGeom prst="rect">
            <a:avLst/>
          </a:prstGeom>
        </p:spPr>
      </p:pic>
      <p:pic>
        <p:nvPicPr>
          <p:cNvPr id="1030" name="Picture 6" descr="5th grade charts and graphs worksheets | Parenting">
            <a:extLst>
              <a:ext uri="{FF2B5EF4-FFF2-40B4-BE49-F238E27FC236}">
                <a16:creationId xmlns:a16="http://schemas.microsoft.com/office/drawing/2014/main" id="{7496ADA1-9B72-4EDC-97BA-86740E3D81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4375" y="4449603"/>
            <a:ext cx="3486150" cy="14797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sights | Amana Capital Ltd">
            <a:extLst>
              <a:ext uri="{FF2B5EF4-FFF2-40B4-BE49-F238E27FC236}">
                <a16:creationId xmlns:a16="http://schemas.microsoft.com/office/drawing/2014/main" id="{8F980C1D-9D4D-4FD7-B3AB-5C9EA5DF90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389315">
            <a:off x="9422386" y="2436548"/>
            <a:ext cx="2563823" cy="179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7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D393B-7B4B-4150-BC3F-D547FD2716D8}"/>
              </a:ext>
            </a:extLst>
          </p:cNvPr>
          <p:cNvSpPr txBox="1"/>
          <p:nvPr/>
        </p:nvSpPr>
        <p:spPr>
          <a:xfrm>
            <a:off x="486884" y="468327"/>
            <a:ext cx="2570919" cy="5447645"/>
          </a:xfrm>
          <a:prstGeom prst="rect">
            <a:avLst/>
          </a:prstGeom>
          <a:noFill/>
          <a:ln w="19050">
            <a:solidFill>
              <a:srgbClr val="FF0000"/>
            </a:solidFill>
          </a:ln>
        </p:spPr>
        <p:txBody>
          <a:bodyPr wrap="square" rtlCol="0">
            <a:spAutoFit/>
          </a:bodyPr>
          <a:lstStyle/>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r>
              <a:rPr lang="en-US" dirty="0">
                <a:latin typeface="Algerian" panose="04020705040A02060702" pitchFamily="82" charset="0"/>
              </a:rPr>
              <a:t>   Gathering the Data from social media and websites</a:t>
            </a:r>
          </a:p>
          <a:p>
            <a:endParaRPr lang="en-US" dirty="0">
              <a:latin typeface="Algerian" panose="04020705040A02060702" pitchFamily="82" charset="0"/>
            </a:endParaRPr>
          </a:p>
          <a:p>
            <a:r>
              <a:rPr lang="en-US" sz="2400" dirty="0">
                <a:latin typeface="Aldhabi" panose="020B0604020202020204" pitchFamily="2" charset="-78"/>
                <a:cs typeface="Aldhabi" panose="020B0604020202020204" pitchFamily="2" charset="-78"/>
              </a:rPr>
              <a:t>	Users</a:t>
            </a:r>
          </a:p>
          <a:p>
            <a:r>
              <a:rPr lang="en-US" sz="2400" dirty="0">
                <a:latin typeface="Aldhabi" panose="020B0604020202020204" pitchFamily="2" charset="-78"/>
                <a:cs typeface="Aldhabi" panose="020B0604020202020204" pitchFamily="2" charset="-78"/>
              </a:rPr>
              <a:t>	Conversions</a:t>
            </a:r>
          </a:p>
          <a:p>
            <a:r>
              <a:rPr lang="en-US" sz="2400" dirty="0">
                <a:latin typeface="Aldhabi" panose="020B0604020202020204" pitchFamily="2" charset="-78"/>
                <a:cs typeface="Aldhabi" panose="020B0604020202020204" pitchFamily="2" charset="-78"/>
              </a:rPr>
              <a:t>	 Audience</a:t>
            </a:r>
          </a:p>
          <a:p>
            <a:r>
              <a:rPr lang="en-US" sz="2400" dirty="0">
                <a:latin typeface="Aldhabi" panose="020B0604020202020204" pitchFamily="2" charset="-78"/>
                <a:cs typeface="Aldhabi" panose="020B0604020202020204" pitchFamily="2" charset="-78"/>
              </a:rPr>
              <a:t>	Behavior</a:t>
            </a: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pPr algn="ct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30528B80-3DFB-4AC0-B942-CFDD2B46A772}"/>
              </a:ext>
            </a:extLst>
          </p:cNvPr>
          <p:cNvSpPr txBox="1"/>
          <p:nvPr/>
        </p:nvSpPr>
        <p:spPr>
          <a:xfrm>
            <a:off x="3357977" y="352433"/>
            <a:ext cx="6094520" cy="400110"/>
          </a:xfrm>
          <a:prstGeom prst="rect">
            <a:avLst/>
          </a:prstGeom>
          <a:noFill/>
        </p:spPr>
        <p:txBody>
          <a:bodyPr wrap="square">
            <a:spAutoFit/>
          </a:bodyPr>
          <a:lstStyle/>
          <a:p>
            <a:r>
              <a:rPr lang="en-US" sz="2000" b="0" i="0" dirty="0">
                <a:solidFill>
                  <a:srgbClr val="000000"/>
                </a:solidFill>
                <a:effectLst/>
                <a:latin typeface="Lato Extended"/>
              </a:rPr>
              <a:t> logical flow of </a:t>
            </a:r>
            <a:r>
              <a:rPr lang="en-US" sz="2000" dirty="0">
                <a:solidFill>
                  <a:srgbClr val="000000"/>
                </a:solidFill>
                <a:latin typeface="Lato Extended"/>
              </a:rPr>
              <a:t>the</a:t>
            </a:r>
            <a:r>
              <a:rPr lang="en-US" sz="2000" b="0" i="0" dirty="0">
                <a:solidFill>
                  <a:srgbClr val="000000"/>
                </a:solidFill>
                <a:effectLst/>
                <a:latin typeface="Lato Extended"/>
              </a:rPr>
              <a:t> business Intelligence system</a:t>
            </a:r>
            <a:endParaRPr lang="en-US" sz="2000" dirty="0"/>
          </a:p>
        </p:txBody>
      </p:sp>
      <p:sp>
        <p:nvSpPr>
          <p:cNvPr id="5" name="TextBox 4">
            <a:extLst>
              <a:ext uri="{FF2B5EF4-FFF2-40B4-BE49-F238E27FC236}">
                <a16:creationId xmlns:a16="http://schemas.microsoft.com/office/drawing/2014/main" id="{812FB251-0949-4763-A644-F52E526DB0A7}"/>
              </a:ext>
            </a:extLst>
          </p:cNvPr>
          <p:cNvSpPr txBox="1"/>
          <p:nvPr/>
        </p:nvSpPr>
        <p:spPr>
          <a:xfrm>
            <a:off x="4734294" y="907159"/>
            <a:ext cx="2200275" cy="5170646"/>
          </a:xfrm>
          <a:prstGeom prst="rect">
            <a:avLst/>
          </a:prstGeom>
          <a:noFill/>
          <a:ln w="19050">
            <a:solidFill>
              <a:srgbClr val="FFFF00"/>
            </a:solidFill>
          </a:ln>
        </p:spPr>
        <p:txBody>
          <a:bodyPr wrap="square" rtlCol="0">
            <a:spAutoFit/>
          </a:bodyPr>
          <a:lstStyle/>
          <a:p>
            <a:pPr algn="ctr"/>
            <a:r>
              <a:rPr lang="en-US" sz="2400" dirty="0">
                <a:latin typeface="Algerian" panose="04020705040A02060702" pitchFamily="82" charset="0"/>
              </a:rPr>
              <a:t>Software</a:t>
            </a:r>
          </a:p>
          <a:p>
            <a:pPr algn="ctr"/>
            <a:r>
              <a:rPr lang="en-US" sz="2400" dirty="0">
                <a:latin typeface="Aldhabi" panose="020B0604020202020204" pitchFamily="2" charset="-78"/>
                <a:cs typeface="Aldhabi" panose="020B0604020202020204" pitchFamily="2" charset="-78"/>
              </a:rPr>
              <a:t>We obtain the data tables and start to clean the data as well as to create the Relationships.</a:t>
            </a:r>
          </a:p>
          <a:p>
            <a:pPr algn="ctr"/>
            <a:endParaRPr lang="en-US" sz="2400" dirty="0">
              <a:latin typeface="Aldhabi" panose="020B0604020202020204" pitchFamily="2" charset="-78"/>
              <a:cs typeface="Aldhabi" panose="020B0604020202020204" pitchFamily="2" charset="-78"/>
            </a:endParaRPr>
          </a:p>
          <a:p>
            <a:pPr algn="ctr"/>
            <a:r>
              <a:rPr lang="en-US" sz="2400" dirty="0">
                <a:latin typeface="Aldhabi" panose="020B0604020202020204" pitchFamily="2" charset="-78"/>
                <a:cs typeface="Aldhabi" panose="020B0604020202020204" pitchFamily="2" charset="-78"/>
              </a:rPr>
              <a:t>We will generate Stats, graphs and predictions that will help the business to create brand awareness and increase their sales.</a:t>
            </a:r>
            <a:endParaRPr lang="en-US" sz="2400" dirty="0">
              <a:latin typeface="Algerian" panose="04020705040A02060702" pitchFamily="82" charset="0"/>
              <a:cs typeface="Aldhabi" panose="020B0604020202020204" pitchFamily="2" charset="-78"/>
            </a:endParaRPr>
          </a:p>
          <a:p>
            <a:pPr algn="ctr"/>
            <a:endParaRPr lang="en-US" sz="2400" dirty="0">
              <a:latin typeface="Algerian" panose="04020705040A02060702" pitchFamily="82" charset="0"/>
            </a:endParaRPr>
          </a:p>
          <a:p>
            <a:pPr algn="ctr"/>
            <a:endParaRPr lang="en-US" dirty="0">
              <a:latin typeface="Algerian" panose="04020705040A02060702" pitchFamily="82" charset="0"/>
            </a:endParaRPr>
          </a:p>
        </p:txBody>
      </p:sp>
      <p:sp>
        <p:nvSpPr>
          <p:cNvPr id="6" name="TextBox 5">
            <a:extLst>
              <a:ext uri="{FF2B5EF4-FFF2-40B4-BE49-F238E27FC236}">
                <a16:creationId xmlns:a16="http://schemas.microsoft.com/office/drawing/2014/main" id="{1FC5FBDB-A557-4969-ACD5-306EA6370306}"/>
              </a:ext>
            </a:extLst>
          </p:cNvPr>
          <p:cNvSpPr txBox="1"/>
          <p:nvPr/>
        </p:nvSpPr>
        <p:spPr>
          <a:xfrm>
            <a:off x="9183785" y="1360878"/>
            <a:ext cx="2088193" cy="3662541"/>
          </a:xfrm>
          <a:prstGeom prst="rect">
            <a:avLst/>
          </a:prstGeom>
          <a:noFill/>
          <a:ln w="19050">
            <a:solidFill>
              <a:srgbClr val="00B0F0"/>
            </a:solidFill>
          </a:ln>
        </p:spPr>
        <p:txBody>
          <a:bodyPr wrap="square" rtlCol="0">
            <a:spAutoFit/>
          </a:bodyPr>
          <a:lstStyle/>
          <a:p>
            <a:pPr algn="ctr"/>
            <a:r>
              <a:rPr lang="en-US" sz="2000" dirty="0">
                <a:latin typeface="Algerian" panose="04020705040A02060702" pitchFamily="82" charset="0"/>
              </a:rPr>
              <a:t>The Dashboard</a:t>
            </a:r>
          </a:p>
          <a:p>
            <a:pPr algn="ctr"/>
            <a:r>
              <a:rPr lang="en-US" sz="3200" dirty="0">
                <a:latin typeface="Aldhabi" panose="020B0604020202020204" pitchFamily="2" charset="-78"/>
                <a:cs typeface="Aldhabi" panose="020B0604020202020204" pitchFamily="2" charset="-78"/>
              </a:rPr>
              <a:t>(M-Bark)</a:t>
            </a:r>
            <a:br>
              <a:rPr lang="en-US" sz="2000" dirty="0">
                <a:latin typeface="Aldhabi" panose="020B0604020202020204" pitchFamily="2" charset="-78"/>
                <a:cs typeface="Aldhabi" panose="020B0604020202020204" pitchFamily="2" charset="-78"/>
              </a:rPr>
            </a:br>
            <a:r>
              <a:rPr lang="en-US" sz="2000" dirty="0">
                <a:latin typeface="Aldhabi" panose="020B0604020202020204" pitchFamily="2" charset="-78"/>
                <a:cs typeface="Aldhabi" panose="020B0604020202020204" pitchFamily="2" charset="-78"/>
              </a:rPr>
              <a:t>This will give them access to the data that will help them to make the required adjustments that will provide them the result they want. Once this is done this will be automatized by the business periodically. </a:t>
            </a:r>
            <a:endParaRPr lang="en-US" sz="2000" dirty="0">
              <a:latin typeface="Algerian" panose="04020705040A02060702" pitchFamily="82" charset="0"/>
            </a:endParaRPr>
          </a:p>
        </p:txBody>
      </p:sp>
      <p:cxnSp>
        <p:nvCxnSpPr>
          <p:cNvPr id="9" name="Straight Arrow Connector 8">
            <a:extLst>
              <a:ext uri="{FF2B5EF4-FFF2-40B4-BE49-F238E27FC236}">
                <a16:creationId xmlns:a16="http://schemas.microsoft.com/office/drawing/2014/main" id="{04428FC2-3F52-450F-B517-2F5894EC01B7}"/>
              </a:ext>
            </a:extLst>
          </p:cNvPr>
          <p:cNvCxnSpPr>
            <a:cxnSpLocks/>
          </p:cNvCxnSpPr>
          <p:nvPr/>
        </p:nvCxnSpPr>
        <p:spPr>
          <a:xfrm>
            <a:off x="3187083" y="3115909"/>
            <a:ext cx="1482571" cy="376573"/>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08C54B-A65A-4437-AE43-0BB4EF47F8CF}"/>
              </a:ext>
            </a:extLst>
          </p:cNvPr>
          <p:cNvCxnSpPr>
            <a:cxnSpLocks/>
          </p:cNvCxnSpPr>
          <p:nvPr/>
        </p:nvCxnSpPr>
        <p:spPr>
          <a:xfrm flipV="1">
            <a:off x="7063849" y="3304195"/>
            <a:ext cx="1879805" cy="31789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89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E8370E-F866-4778-83EA-2B57517F53FF}"/>
              </a:ext>
            </a:extLst>
          </p:cNvPr>
          <p:cNvSpPr txBox="1"/>
          <p:nvPr/>
        </p:nvSpPr>
        <p:spPr>
          <a:xfrm>
            <a:off x="2601897" y="390618"/>
            <a:ext cx="6988206" cy="461665"/>
          </a:xfrm>
          <a:prstGeom prst="rect">
            <a:avLst/>
          </a:prstGeom>
          <a:noFill/>
        </p:spPr>
        <p:txBody>
          <a:bodyPr wrap="square" rtlCol="0">
            <a:spAutoFit/>
          </a:bodyPr>
          <a:lstStyle/>
          <a:p>
            <a:r>
              <a:rPr lang="en-US" sz="2400" b="0" i="0" dirty="0">
                <a:solidFill>
                  <a:srgbClr val="000000"/>
                </a:solidFill>
                <a:effectLst/>
                <a:latin typeface="Lato Extended"/>
              </a:rPr>
              <a:t> different relationships that exist in your process</a:t>
            </a:r>
            <a:endParaRPr lang="en-US" sz="2400" dirty="0"/>
          </a:p>
        </p:txBody>
      </p:sp>
      <p:sp>
        <p:nvSpPr>
          <p:cNvPr id="3" name="TextBox 2">
            <a:extLst>
              <a:ext uri="{FF2B5EF4-FFF2-40B4-BE49-F238E27FC236}">
                <a16:creationId xmlns:a16="http://schemas.microsoft.com/office/drawing/2014/main" id="{D9A0D29F-A379-424F-BFF8-213882116D28}"/>
              </a:ext>
            </a:extLst>
          </p:cNvPr>
          <p:cNvSpPr txBox="1"/>
          <p:nvPr/>
        </p:nvSpPr>
        <p:spPr>
          <a:xfrm>
            <a:off x="3537044" y="839562"/>
            <a:ext cx="4386770" cy="954107"/>
          </a:xfrm>
          <a:prstGeom prst="rect">
            <a:avLst/>
          </a:prstGeom>
          <a:noFill/>
          <a:ln w="19050">
            <a:solidFill>
              <a:srgbClr val="00B0F0"/>
            </a:solidFill>
          </a:ln>
        </p:spPr>
        <p:txBody>
          <a:bodyPr wrap="square" rtlCol="0">
            <a:spAutoFit/>
          </a:bodyPr>
          <a:lstStyle/>
          <a:p>
            <a:pPr algn="ctr"/>
            <a:r>
              <a:rPr lang="en-US" sz="2800" dirty="0">
                <a:latin typeface="Aldhabi" panose="020B0604020202020204" pitchFamily="2" charset="-78"/>
                <a:cs typeface="Aldhabi" panose="020B0604020202020204" pitchFamily="2" charset="-78"/>
              </a:rPr>
              <a:t>M-Bark</a:t>
            </a:r>
            <a:br>
              <a:rPr lang="en-US" sz="2800" dirty="0">
                <a:latin typeface="Aldhabi" panose="020B0604020202020204" pitchFamily="2" charset="-78"/>
                <a:cs typeface="Aldhabi" panose="020B0604020202020204" pitchFamily="2" charset="-78"/>
              </a:rPr>
            </a:br>
            <a:r>
              <a:rPr lang="en-US" sz="2800" dirty="0">
                <a:latin typeface="Aldhabi" panose="020B0604020202020204" pitchFamily="2" charset="-78"/>
                <a:cs typeface="Aldhabi" panose="020B0604020202020204" pitchFamily="2" charset="-78"/>
              </a:rPr>
              <a:t>(Dashboard)</a:t>
            </a: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CD171217-D51D-4B05-B1C8-B174D2AC835E}"/>
              </a:ext>
            </a:extLst>
          </p:cNvPr>
          <p:cNvSpPr txBox="1"/>
          <p:nvPr/>
        </p:nvSpPr>
        <p:spPr>
          <a:xfrm>
            <a:off x="4707062" y="2331091"/>
            <a:ext cx="2263527"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Instagram Data</a:t>
            </a:r>
          </a:p>
        </p:txBody>
      </p:sp>
      <p:sp>
        <p:nvSpPr>
          <p:cNvPr id="5" name="TextBox 4">
            <a:extLst>
              <a:ext uri="{FF2B5EF4-FFF2-40B4-BE49-F238E27FC236}">
                <a16:creationId xmlns:a16="http://schemas.microsoft.com/office/drawing/2014/main" id="{2E642C36-79CE-4D2D-B92E-134541CD6CDC}"/>
              </a:ext>
            </a:extLst>
          </p:cNvPr>
          <p:cNvSpPr txBox="1"/>
          <p:nvPr/>
        </p:nvSpPr>
        <p:spPr>
          <a:xfrm>
            <a:off x="580425" y="3474249"/>
            <a:ext cx="2263527" cy="523220"/>
          </a:xfrm>
          <a:prstGeom prst="rect">
            <a:avLst/>
          </a:prstGeom>
          <a:noFill/>
          <a:ln w="19050">
            <a:solidFill>
              <a:srgbClr val="00B0F0"/>
            </a:solidFill>
          </a:ln>
        </p:spPr>
        <p:txBody>
          <a:bodyPr wrap="square" rtlCol="0">
            <a:spAutoFit/>
          </a:bodyPr>
          <a:lstStyle/>
          <a:p>
            <a:pPr algn="ctr"/>
            <a:r>
              <a:rPr lang="en-US" sz="2800" dirty="0">
                <a:latin typeface="Aldhabi" panose="020B0604020202020204" pitchFamily="2" charset="-78"/>
                <a:cs typeface="Aldhabi" panose="020B0604020202020204" pitchFamily="2" charset="-78"/>
              </a:rPr>
              <a:t>Benchmarking</a:t>
            </a:r>
            <a:endParaRPr lang="en-US" sz="2800" dirty="0">
              <a:latin typeface="Algerian" panose="04020705040A02060702" pitchFamily="82" charset="0"/>
            </a:endParaRPr>
          </a:p>
        </p:txBody>
      </p:sp>
      <p:sp>
        <p:nvSpPr>
          <p:cNvPr id="6" name="TextBox 5">
            <a:extLst>
              <a:ext uri="{FF2B5EF4-FFF2-40B4-BE49-F238E27FC236}">
                <a16:creationId xmlns:a16="http://schemas.microsoft.com/office/drawing/2014/main" id="{01467798-F89C-4BEC-A8DB-5ED89E9D8F36}"/>
              </a:ext>
            </a:extLst>
          </p:cNvPr>
          <p:cNvSpPr txBox="1"/>
          <p:nvPr/>
        </p:nvSpPr>
        <p:spPr>
          <a:xfrm>
            <a:off x="3291674" y="3477172"/>
            <a:ext cx="2263527" cy="584775"/>
          </a:xfrm>
          <a:prstGeom prst="rect">
            <a:avLst/>
          </a:prstGeom>
          <a:noFill/>
          <a:ln w="19050">
            <a:solidFill>
              <a:srgbClr val="00B0F0"/>
            </a:solidFill>
          </a:ln>
        </p:spPr>
        <p:txBody>
          <a:bodyPr wrap="square" rtlCol="0">
            <a:spAutoFit/>
          </a:bodyPr>
          <a:lstStyle/>
          <a:p>
            <a:pPr algn="ctr"/>
            <a:r>
              <a:rPr lang="en-US" sz="3200" dirty="0">
                <a:latin typeface="Aldhabi" panose="020B0604020202020204" pitchFamily="2" charset="-78"/>
                <a:cs typeface="Aldhabi" panose="020B0604020202020204" pitchFamily="2" charset="-78"/>
              </a:rPr>
              <a:t>Sales </a:t>
            </a:r>
            <a:endParaRPr lang="en-US" sz="3200" dirty="0">
              <a:latin typeface="Algerian" panose="04020705040A02060702" pitchFamily="82" charset="0"/>
            </a:endParaRPr>
          </a:p>
        </p:txBody>
      </p:sp>
      <p:sp>
        <p:nvSpPr>
          <p:cNvPr id="7" name="TextBox 6">
            <a:extLst>
              <a:ext uri="{FF2B5EF4-FFF2-40B4-BE49-F238E27FC236}">
                <a16:creationId xmlns:a16="http://schemas.microsoft.com/office/drawing/2014/main" id="{E8274C1A-924C-43A6-8B24-A33D7DDA45B1}"/>
              </a:ext>
            </a:extLst>
          </p:cNvPr>
          <p:cNvSpPr txBox="1"/>
          <p:nvPr/>
        </p:nvSpPr>
        <p:spPr>
          <a:xfrm>
            <a:off x="5832028" y="3459496"/>
            <a:ext cx="2263527" cy="584775"/>
          </a:xfrm>
          <a:prstGeom prst="rect">
            <a:avLst/>
          </a:prstGeom>
          <a:noFill/>
          <a:ln w="19050">
            <a:solidFill>
              <a:srgbClr val="00B0F0"/>
            </a:solidFill>
          </a:ln>
        </p:spPr>
        <p:txBody>
          <a:bodyPr wrap="square" rtlCol="0">
            <a:spAutoFit/>
          </a:bodyPr>
          <a:lstStyle/>
          <a:p>
            <a:pPr algn="ctr"/>
            <a:r>
              <a:rPr lang="en-US" sz="3200" dirty="0">
                <a:latin typeface="Aldhabi" panose="020B0604020202020204" pitchFamily="2" charset="-78"/>
                <a:cs typeface="Aldhabi" panose="020B0604020202020204" pitchFamily="2" charset="-78"/>
              </a:rPr>
              <a:t>Audience</a:t>
            </a:r>
            <a:endParaRPr lang="en-US" sz="3200" dirty="0">
              <a:latin typeface="Algerian" panose="04020705040A02060702" pitchFamily="82" charset="0"/>
            </a:endParaRPr>
          </a:p>
        </p:txBody>
      </p:sp>
      <p:sp>
        <p:nvSpPr>
          <p:cNvPr id="8" name="TextBox 7">
            <a:extLst>
              <a:ext uri="{FF2B5EF4-FFF2-40B4-BE49-F238E27FC236}">
                <a16:creationId xmlns:a16="http://schemas.microsoft.com/office/drawing/2014/main" id="{5C7F9DA3-50E0-401A-AC43-EDA1CDB89981}"/>
              </a:ext>
            </a:extLst>
          </p:cNvPr>
          <p:cNvSpPr txBox="1"/>
          <p:nvPr/>
        </p:nvSpPr>
        <p:spPr>
          <a:xfrm>
            <a:off x="8744044" y="3429000"/>
            <a:ext cx="2263527" cy="584775"/>
          </a:xfrm>
          <a:prstGeom prst="rect">
            <a:avLst/>
          </a:prstGeom>
          <a:noFill/>
          <a:ln w="19050">
            <a:solidFill>
              <a:srgbClr val="00B0F0"/>
            </a:solidFill>
          </a:ln>
        </p:spPr>
        <p:txBody>
          <a:bodyPr wrap="square" rtlCol="0">
            <a:spAutoFit/>
          </a:bodyPr>
          <a:lstStyle/>
          <a:p>
            <a:pPr algn="ctr"/>
            <a:r>
              <a:rPr lang="en-US" sz="3200" dirty="0">
                <a:latin typeface="Aldhabi" panose="020B0604020202020204" pitchFamily="2" charset="-78"/>
                <a:cs typeface="Aldhabi" panose="020B0604020202020204" pitchFamily="2" charset="-78"/>
              </a:rPr>
              <a:t>Conversions</a:t>
            </a:r>
            <a:endParaRPr lang="en-US" sz="3200" dirty="0">
              <a:latin typeface="Algerian" panose="04020705040A02060702" pitchFamily="82" charset="0"/>
            </a:endParaRPr>
          </a:p>
        </p:txBody>
      </p:sp>
      <p:sp>
        <p:nvSpPr>
          <p:cNvPr id="9" name="TextBox 8">
            <a:extLst>
              <a:ext uri="{FF2B5EF4-FFF2-40B4-BE49-F238E27FC236}">
                <a16:creationId xmlns:a16="http://schemas.microsoft.com/office/drawing/2014/main" id="{355AC762-CB9D-4711-BB5B-35A702CADF94}"/>
              </a:ext>
            </a:extLst>
          </p:cNvPr>
          <p:cNvSpPr txBox="1"/>
          <p:nvPr/>
        </p:nvSpPr>
        <p:spPr>
          <a:xfrm>
            <a:off x="884346" y="4632749"/>
            <a:ext cx="1343950" cy="1569660"/>
          </a:xfrm>
          <a:prstGeom prst="rect">
            <a:avLst/>
          </a:prstGeom>
          <a:noFill/>
          <a:ln w="19050">
            <a:solidFill>
              <a:srgbClr val="00B0F0"/>
            </a:solidFill>
          </a:ln>
        </p:spPr>
        <p:txBody>
          <a:bodyPr wrap="square" rtlCol="0">
            <a:spAutoFit/>
          </a:bodyPr>
          <a:lstStyle/>
          <a:p>
            <a:pPr algn="ctr"/>
            <a:r>
              <a:rPr lang="en-US" sz="2400" dirty="0">
                <a:latin typeface="Aldhabi" panose="020B0604020202020204" pitchFamily="2" charset="-78"/>
                <a:cs typeface="Aldhabi" panose="020B0604020202020204" pitchFamily="2" charset="-78"/>
              </a:rPr>
              <a:t>Insights</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Mobile</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Channels</a:t>
            </a:r>
          </a:p>
          <a:p>
            <a:pPr algn="ctr"/>
            <a:r>
              <a:rPr lang="en-US" sz="2400" dirty="0">
                <a:latin typeface="Aldhabi" panose="020B0604020202020204" pitchFamily="2" charset="-78"/>
                <a:cs typeface="Aldhabi" panose="020B0604020202020204" pitchFamily="2" charset="-78"/>
              </a:rPr>
              <a:t>Location </a:t>
            </a:r>
            <a:endParaRPr lang="en-US" sz="2400" dirty="0">
              <a:latin typeface="Algerian" panose="04020705040A02060702" pitchFamily="82" charset="0"/>
            </a:endParaRPr>
          </a:p>
        </p:txBody>
      </p:sp>
      <p:sp>
        <p:nvSpPr>
          <p:cNvPr id="10" name="TextBox 9">
            <a:extLst>
              <a:ext uri="{FF2B5EF4-FFF2-40B4-BE49-F238E27FC236}">
                <a16:creationId xmlns:a16="http://schemas.microsoft.com/office/drawing/2014/main" id="{80E5F756-8E5B-495C-8BE6-DC15A49717E4}"/>
              </a:ext>
            </a:extLst>
          </p:cNvPr>
          <p:cNvSpPr txBox="1"/>
          <p:nvPr/>
        </p:nvSpPr>
        <p:spPr>
          <a:xfrm>
            <a:off x="3758411" y="4283728"/>
            <a:ext cx="1343950" cy="1015663"/>
          </a:xfrm>
          <a:prstGeom prst="rect">
            <a:avLst/>
          </a:prstGeom>
          <a:noFill/>
          <a:ln w="19050">
            <a:solidFill>
              <a:srgbClr val="00B0F0"/>
            </a:solidFill>
          </a:ln>
        </p:spPr>
        <p:txBody>
          <a:bodyPr wrap="square" rtlCol="0">
            <a:spAutoFit/>
          </a:bodyPr>
          <a:lstStyle/>
          <a:p>
            <a:pPr algn="ctr"/>
            <a:r>
              <a:rPr lang="en-US" sz="2000" dirty="0">
                <a:latin typeface="Aldhabi" panose="020B0604020202020204" pitchFamily="2" charset="-78"/>
                <a:cs typeface="Aldhabi" panose="020B0604020202020204" pitchFamily="2" charset="-78"/>
              </a:rPr>
              <a:t>Sales over time</a:t>
            </a:r>
          </a:p>
          <a:p>
            <a:pPr algn="ctr"/>
            <a:r>
              <a:rPr lang="en-US" sz="2000" dirty="0">
                <a:latin typeface="Aldhabi" panose="020B0604020202020204" pitchFamily="2" charset="-78"/>
                <a:cs typeface="Aldhabi" panose="020B0604020202020204" pitchFamily="2" charset="-78"/>
              </a:rPr>
              <a:t>Sales per product</a:t>
            </a:r>
          </a:p>
          <a:p>
            <a:pPr algn="ctr"/>
            <a:r>
              <a:rPr lang="en-US" sz="2000" dirty="0">
                <a:latin typeface="Aldhabi" panose="020B0604020202020204" pitchFamily="2" charset="-78"/>
                <a:cs typeface="Aldhabi" panose="020B0604020202020204" pitchFamily="2" charset="-78"/>
              </a:rPr>
              <a:t>Sales per user</a:t>
            </a:r>
            <a:endParaRPr lang="en-US" sz="2000" dirty="0">
              <a:latin typeface="Algerian" panose="04020705040A02060702" pitchFamily="82" charset="0"/>
            </a:endParaRPr>
          </a:p>
        </p:txBody>
      </p:sp>
      <p:sp>
        <p:nvSpPr>
          <p:cNvPr id="11" name="TextBox 10">
            <a:extLst>
              <a:ext uri="{FF2B5EF4-FFF2-40B4-BE49-F238E27FC236}">
                <a16:creationId xmlns:a16="http://schemas.microsoft.com/office/drawing/2014/main" id="{F313CFB8-D1EE-4C34-B439-783D61FBB588}"/>
              </a:ext>
            </a:extLst>
          </p:cNvPr>
          <p:cNvSpPr txBox="1"/>
          <p:nvPr/>
        </p:nvSpPr>
        <p:spPr>
          <a:xfrm>
            <a:off x="3773217" y="5453437"/>
            <a:ext cx="1454983" cy="1323439"/>
          </a:xfrm>
          <a:prstGeom prst="rect">
            <a:avLst/>
          </a:prstGeom>
          <a:noFill/>
          <a:ln w="19050">
            <a:solidFill>
              <a:srgbClr val="00B0F0"/>
            </a:solidFill>
          </a:ln>
        </p:spPr>
        <p:txBody>
          <a:bodyPr wrap="square" rtlCol="0">
            <a:spAutoFit/>
          </a:bodyPr>
          <a:lstStyle/>
          <a:p>
            <a:pPr algn="ctr"/>
            <a:r>
              <a:rPr lang="en-US" sz="2000" dirty="0">
                <a:latin typeface="Aldhabi" panose="020B0604020202020204" pitchFamily="2" charset="-78"/>
                <a:cs typeface="Aldhabi" panose="020B0604020202020204" pitchFamily="2" charset="-78"/>
              </a:rPr>
              <a:t>Goals</a:t>
            </a:r>
            <a:br>
              <a:rPr lang="en-US" sz="2000" dirty="0">
                <a:latin typeface="Aldhabi" panose="020B0604020202020204" pitchFamily="2" charset="-78"/>
                <a:cs typeface="Aldhabi" panose="020B0604020202020204" pitchFamily="2" charset="-78"/>
              </a:rPr>
            </a:br>
            <a:r>
              <a:rPr lang="en-US" sz="2000" dirty="0">
                <a:latin typeface="Aldhabi" panose="020B0604020202020204" pitchFamily="2" charset="-78"/>
                <a:cs typeface="Aldhabi" panose="020B0604020202020204" pitchFamily="2" charset="-78"/>
              </a:rPr>
              <a:t>Check out Behavior  Product performance</a:t>
            </a:r>
            <a:endParaRPr lang="en-US" sz="2000" dirty="0">
              <a:latin typeface="Algerian" panose="04020705040A02060702" pitchFamily="82" charset="0"/>
            </a:endParaRPr>
          </a:p>
        </p:txBody>
      </p:sp>
      <p:sp>
        <p:nvSpPr>
          <p:cNvPr id="12" name="TextBox 11">
            <a:extLst>
              <a:ext uri="{FF2B5EF4-FFF2-40B4-BE49-F238E27FC236}">
                <a16:creationId xmlns:a16="http://schemas.microsoft.com/office/drawing/2014/main" id="{6DA2F409-FBAD-4DF7-8F41-6E199DE343DA}"/>
              </a:ext>
            </a:extLst>
          </p:cNvPr>
          <p:cNvSpPr txBox="1"/>
          <p:nvPr/>
        </p:nvSpPr>
        <p:spPr>
          <a:xfrm>
            <a:off x="6291816" y="4316389"/>
            <a:ext cx="1343950" cy="1015663"/>
          </a:xfrm>
          <a:prstGeom prst="rect">
            <a:avLst/>
          </a:prstGeom>
          <a:noFill/>
          <a:ln w="19050">
            <a:solidFill>
              <a:srgbClr val="00B0F0"/>
            </a:solidFill>
          </a:ln>
        </p:spPr>
        <p:txBody>
          <a:bodyPr wrap="square" rtlCol="0">
            <a:spAutoFit/>
          </a:bodyPr>
          <a:lstStyle/>
          <a:p>
            <a:pPr algn="ctr"/>
            <a:r>
              <a:rPr lang="en-US" sz="2000" dirty="0">
                <a:latin typeface="Aldhabi" panose="020B0604020202020204" pitchFamily="2" charset="-78"/>
                <a:cs typeface="Aldhabi" panose="020B0604020202020204" pitchFamily="2" charset="-78"/>
              </a:rPr>
              <a:t>New users</a:t>
            </a:r>
          </a:p>
          <a:p>
            <a:pPr algn="ctr"/>
            <a:r>
              <a:rPr lang="en-US" sz="2000" dirty="0">
                <a:latin typeface="Aldhabi" panose="020B0604020202020204" pitchFamily="2" charset="-78"/>
                <a:cs typeface="Aldhabi" panose="020B0604020202020204" pitchFamily="2" charset="-78"/>
              </a:rPr>
              <a:t>Conversions </a:t>
            </a:r>
            <a:br>
              <a:rPr lang="en-US" sz="2000" dirty="0">
                <a:latin typeface="Aldhabi" panose="020B0604020202020204" pitchFamily="2" charset="-78"/>
                <a:cs typeface="Aldhabi" panose="020B0604020202020204" pitchFamily="2" charset="-78"/>
              </a:rPr>
            </a:br>
            <a:r>
              <a:rPr lang="en-US" sz="2000" dirty="0">
                <a:latin typeface="Aldhabi" panose="020B0604020202020204" pitchFamily="2" charset="-78"/>
                <a:cs typeface="Aldhabi" panose="020B0604020202020204" pitchFamily="2" charset="-78"/>
              </a:rPr>
              <a:t>Behavior Flow</a:t>
            </a:r>
            <a:endParaRPr lang="en-US" sz="2000" dirty="0">
              <a:latin typeface="Algerian" panose="04020705040A02060702" pitchFamily="82" charset="0"/>
            </a:endParaRPr>
          </a:p>
        </p:txBody>
      </p:sp>
      <p:sp>
        <p:nvSpPr>
          <p:cNvPr id="13" name="TextBox 12">
            <a:extLst>
              <a:ext uri="{FF2B5EF4-FFF2-40B4-BE49-F238E27FC236}">
                <a16:creationId xmlns:a16="http://schemas.microsoft.com/office/drawing/2014/main" id="{2979AD9C-9946-4B30-8E3F-32C15CF553AF}"/>
              </a:ext>
            </a:extLst>
          </p:cNvPr>
          <p:cNvSpPr txBox="1"/>
          <p:nvPr/>
        </p:nvSpPr>
        <p:spPr>
          <a:xfrm>
            <a:off x="6096000" y="5574266"/>
            <a:ext cx="1644821" cy="1200329"/>
          </a:xfrm>
          <a:prstGeom prst="rect">
            <a:avLst/>
          </a:prstGeom>
          <a:noFill/>
          <a:ln w="19050">
            <a:solidFill>
              <a:srgbClr val="00B0F0"/>
            </a:solidFill>
          </a:ln>
        </p:spPr>
        <p:txBody>
          <a:bodyPr wrap="square" rtlCol="0">
            <a:spAutoFit/>
          </a:bodyPr>
          <a:lstStyle/>
          <a:p>
            <a:pPr algn="ctr"/>
            <a:r>
              <a:rPr lang="en-US" sz="2400" dirty="0">
                <a:latin typeface="Aldhabi" panose="020B0604020202020204" pitchFamily="2" charset="-78"/>
                <a:cs typeface="Aldhabi" panose="020B0604020202020204" pitchFamily="2" charset="-78"/>
              </a:rPr>
              <a:t>Gender</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Age</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Income</a:t>
            </a:r>
            <a:endParaRPr lang="en-US" sz="2400" dirty="0">
              <a:latin typeface="Algerian" panose="04020705040A02060702" pitchFamily="82" charset="0"/>
            </a:endParaRPr>
          </a:p>
        </p:txBody>
      </p:sp>
      <p:sp>
        <p:nvSpPr>
          <p:cNvPr id="14" name="TextBox 13">
            <a:extLst>
              <a:ext uri="{FF2B5EF4-FFF2-40B4-BE49-F238E27FC236}">
                <a16:creationId xmlns:a16="http://schemas.microsoft.com/office/drawing/2014/main" id="{A15170C1-51F5-4707-89A0-EB20CA270BAF}"/>
              </a:ext>
            </a:extLst>
          </p:cNvPr>
          <p:cNvSpPr txBox="1"/>
          <p:nvPr/>
        </p:nvSpPr>
        <p:spPr>
          <a:xfrm>
            <a:off x="9203832" y="4316389"/>
            <a:ext cx="1343950" cy="1569660"/>
          </a:xfrm>
          <a:prstGeom prst="rect">
            <a:avLst/>
          </a:prstGeom>
          <a:noFill/>
          <a:ln w="19050">
            <a:solidFill>
              <a:srgbClr val="00B0F0"/>
            </a:solidFill>
          </a:ln>
        </p:spPr>
        <p:txBody>
          <a:bodyPr wrap="square" rtlCol="0">
            <a:spAutoFit/>
          </a:bodyPr>
          <a:lstStyle/>
          <a:p>
            <a:pPr algn="ctr"/>
            <a:r>
              <a:rPr lang="en-US" sz="2400" dirty="0">
                <a:latin typeface="Aldhabi" panose="020B0604020202020204" pitchFamily="2" charset="-78"/>
                <a:cs typeface="Aldhabi" panose="020B0604020202020204" pitchFamily="2" charset="-78"/>
              </a:rPr>
              <a:t>Acquisition Traffic</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Shopping Behavior</a:t>
            </a:r>
            <a:endParaRPr lang="en-US" sz="2400" dirty="0">
              <a:latin typeface="Algerian" panose="04020705040A02060702" pitchFamily="82" charset="0"/>
            </a:endParaRPr>
          </a:p>
        </p:txBody>
      </p:sp>
      <p:cxnSp>
        <p:nvCxnSpPr>
          <p:cNvPr id="16" name="Straight Connector 15">
            <a:extLst>
              <a:ext uri="{FF2B5EF4-FFF2-40B4-BE49-F238E27FC236}">
                <a16:creationId xmlns:a16="http://schemas.microsoft.com/office/drawing/2014/main" id="{7EFCE8B7-D493-4E4E-BB27-C614BECBB555}"/>
              </a:ext>
            </a:extLst>
          </p:cNvPr>
          <p:cNvCxnSpPr/>
          <p:nvPr/>
        </p:nvCxnSpPr>
        <p:spPr>
          <a:xfrm>
            <a:off x="1714268" y="3124940"/>
            <a:ext cx="824647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302B81-AEF5-4737-B474-0404B682D4C2}"/>
              </a:ext>
            </a:extLst>
          </p:cNvPr>
          <p:cNvCxnSpPr>
            <a:cxnSpLocks/>
          </p:cNvCxnSpPr>
          <p:nvPr/>
        </p:nvCxnSpPr>
        <p:spPr>
          <a:xfrm flipV="1">
            <a:off x="9974942" y="3109198"/>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725C55-496A-4C93-BA2E-9621D11ACB92}"/>
              </a:ext>
            </a:extLst>
          </p:cNvPr>
          <p:cNvCxnSpPr>
            <a:cxnSpLocks/>
          </p:cNvCxnSpPr>
          <p:nvPr/>
        </p:nvCxnSpPr>
        <p:spPr>
          <a:xfrm flipV="1">
            <a:off x="6963791" y="3139694"/>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3CA2DF-062F-439F-AA96-830799F37865}"/>
              </a:ext>
            </a:extLst>
          </p:cNvPr>
          <p:cNvCxnSpPr>
            <a:cxnSpLocks/>
          </p:cNvCxnSpPr>
          <p:nvPr/>
        </p:nvCxnSpPr>
        <p:spPr>
          <a:xfrm flipV="1">
            <a:off x="1714268" y="3139694"/>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95305E5-51D6-43D2-A5AA-98DFB302E062}"/>
              </a:ext>
            </a:extLst>
          </p:cNvPr>
          <p:cNvCxnSpPr>
            <a:cxnSpLocks/>
          </p:cNvCxnSpPr>
          <p:nvPr/>
        </p:nvCxnSpPr>
        <p:spPr>
          <a:xfrm flipV="1">
            <a:off x="4356856" y="3157370"/>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B05CD6-AAD9-4C33-8692-DB0465463302}"/>
              </a:ext>
            </a:extLst>
          </p:cNvPr>
          <p:cNvCxnSpPr>
            <a:cxnSpLocks/>
          </p:cNvCxnSpPr>
          <p:nvPr/>
        </p:nvCxnSpPr>
        <p:spPr>
          <a:xfrm flipV="1">
            <a:off x="9875807" y="4013775"/>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8A0DCE8-AFE6-4A91-A6CF-A6CA5AECDE50}"/>
              </a:ext>
            </a:extLst>
          </p:cNvPr>
          <p:cNvCxnSpPr>
            <a:cxnSpLocks/>
            <a:endCxn id="7" idx="2"/>
          </p:cNvCxnSpPr>
          <p:nvPr/>
        </p:nvCxnSpPr>
        <p:spPr>
          <a:xfrm flipV="1">
            <a:off x="6963791" y="4044271"/>
            <a:ext cx="1" cy="272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13A4BE-284F-4EBD-B274-483686A6E0BC}"/>
              </a:ext>
            </a:extLst>
          </p:cNvPr>
          <p:cNvCxnSpPr>
            <a:cxnSpLocks/>
            <a:stCxn id="10" idx="0"/>
          </p:cNvCxnSpPr>
          <p:nvPr/>
        </p:nvCxnSpPr>
        <p:spPr>
          <a:xfrm flipV="1">
            <a:off x="4430386" y="4055400"/>
            <a:ext cx="6775" cy="228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D92AFC-E99A-4739-B2EF-6BAAEB1B1CD5}"/>
              </a:ext>
            </a:extLst>
          </p:cNvPr>
          <p:cNvCxnSpPr>
            <a:cxnSpLocks/>
          </p:cNvCxnSpPr>
          <p:nvPr/>
        </p:nvCxnSpPr>
        <p:spPr>
          <a:xfrm flipV="1">
            <a:off x="1712189" y="4061947"/>
            <a:ext cx="0" cy="570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FFBCC3-136C-4178-9AFE-A858E9CA91EC}"/>
              </a:ext>
            </a:extLst>
          </p:cNvPr>
          <p:cNvCxnSpPr>
            <a:cxnSpLocks/>
          </p:cNvCxnSpPr>
          <p:nvPr/>
        </p:nvCxnSpPr>
        <p:spPr>
          <a:xfrm flipV="1">
            <a:off x="6963791" y="5332622"/>
            <a:ext cx="0" cy="2416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C999BEB-2813-4CCF-8B5D-E8F23914F32F}"/>
              </a:ext>
            </a:extLst>
          </p:cNvPr>
          <p:cNvCxnSpPr>
            <a:cxnSpLocks/>
          </p:cNvCxnSpPr>
          <p:nvPr/>
        </p:nvCxnSpPr>
        <p:spPr>
          <a:xfrm flipH="1" flipV="1">
            <a:off x="4468336" y="5287839"/>
            <a:ext cx="8455" cy="1703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38C677-F619-4670-872B-045371222877}"/>
              </a:ext>
            </a:extLst>
          </p:cNvPr>
          <p:cNvCxnSpPr>
            <a:cxnSpLocks/>
          </p:cNvCxnSpPr>
          <p:nvPr/>
        </p:nvCxnSpPr>
        <p:spPr>
          <a:xfrm flipV="1">
            <a:off x="5817439" y="1793669"/>
            <a:ext cx="0" cy="5121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BF41A2-76F6-4D8F-A746-4AA862A7B94F}"/>
              </a:ext>
            </a:extLst>
          </p:cNvPr>
          <p:cNvCxnSpPr>
            <a:cxnSpLocks/>
            <a:endCxn id="4" idx="2"/>
          </p:cNvCxnSpPr>
          <p:nvPr/>
        </p:nvCxnSpPr>
        <p:spPr>
          <a:xfrm flipV="1">
            <a:off x="5838825" y="2700423"/>
            <a:ext cx="1" cy="4245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857706-C648-4B8D-B14A-55512EE1BEED}"/>
              </a:ext>
            </a:extLst>
          </p:cNvPr>
          <p:cNvCxnSpPr>
            <a:cxnSpLocks/>
          </p:cNvCxnSpPr>
          <p:nvPr/>
        </p:nvCxnSpPr>
        <p:spPr>
          <a:xfrm>
            <a:off x="6970589" y="2515757"/>
            <a:ext cx="5019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E5387-65C9-42A7-9C99-79A2C9550BBC}"/>
              </a:ext>
            </a:extLst>
          </p:cNvPr>
          <p:cNvCxnSpPr>
            <a:cxnSpLocks/>
          </p:cNvCxnSpPr>
          <p:nvPr/>
        </p:nvCxnSpPr>
        <p:spPr>
          <a:xfrm>
            <a:off x="4192354" y="2515757"/>
            <a:ext cx="50193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6569459-2394-4046-9CDD-80DA8D856B02}"/>
              </a:ext>
            </a:extLst>
          </p:cNvPr>
          <p:cNvSpPr txBox="1"/>
          <p:nvPr/>
        </p:nvSpPr>
        <p:spPr>
          <a:xfrm>
            <a:off x="1922442" y="2318062"/>
            <a:ext cx="2263527"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Facebook Data</a:t>
            </a:r>
          </a:p>
        </p:txBody>
      </p:sp>
      <p:sp>
        <p:nvSpPr>
          <p:cNvPr id="35" name="TextBox 34">
            <a:extLst>
              <a:ext uri="{FF2B5EF4-FFF2-40B4-BE49-F238E27FC236}">
                <a16:creationId xmlns:a16="http://schemas.microsoft.com/office/drawing/2014/main" id="{C54D0607-3596-48F9-A6A4-75BB2C74EFAE}"/>
              </a:ext>
            </a:extLst>
          </p:cNvPr>
          <p:cNvSpPr txBox="1"/>
          <p:nvPr/>
        </p:nvSpPr>
        <p:spPr>
          <a:xfrm>
            <a:off x="7472527" y="2358684"/>
            <a:ext cx="2263527"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Website Data</a:t>
            </a:r>
          </a:p>
        </p:txBody>
      </p:sp>
    </p:spTree>
    <p:extLst>
      <p:ext uri="{BB962C8B-B14F-4D97-AF65-F5344CB8AC3E}">
        <p14:creationId xmlns:p14="http://schemas.microsoft.com/office/powerpoint/2010/main" val="1388609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699F-2C8E-4261-ABA4-EBCA3BE92168}"/>
              </a:ext>
            </a:extLst>
          </p:cNvPr>
          <p:cNvSpPr>
            <a:spLocks noGrp="1"/>
          </p:cNvSpPr>
          <p:nvPr>
            <p:ph type="title"/>
          </p:nvPr>
        </p:nvSpPr>
        <p:spPr>
          <a:xfrm>
            <a:off x="2741473" y="569313"/>
            <a:ext cx="8003959" cy="371722"/>
          </a:xfrm>
        </p:spPr>
        <p:txBody>
          <a:bodyPr>
            <a:noAutofit/>
          </a:bodyPr>
          <a:lstStyle/>
          <a:p>
            <a:r>
              <a:rPr lang="en-US" sz="3200" b="0" i="0" dirty="0">
                <a:solidFill>
                  <a:srgbClr val="000000"/>
                </a:solidFill>
                <a:effectLst/>
                <a:latin typeface="Lato Extended"/>
              </a:rPr>
              <a:t>key attributes of the central entities </a:t>
            </a:r>
            <a:endParaRPr lang="en-US" sz="3200" dirty="0"/>
          </a:p>
        </p:txBody>
      </p:sp>
      <p:graphicFrame>
        <p:nvGraphicFramePr>
          <p:cNvPr id="3" name="Table 3">
            <a:extLst>
              <a:ext uri="{FF2B5EF4-FFF2-40B4-BE49-F238E27FC236}">
                <a16:creationId xmlns:a16="http://schemas.microsoft.com/office/drawing/2014/main" id="{C8D1057D-31B6-41B0-953D-660D28F21F7A}"/>
              </a:ext>
            </a:extLst>
          </p:cNvPr>
          <p:cNvGraphicFramePr>
            <a:graphicFrameLocks noGrp="1"/>
          </p:cNvGraphicFramePr>
          <p:nvPr>
            <p:extLst>
              <p:ext uri="{D42A27DB-BD31-4B8C-83A1-F6EECF244321}">
                <p14:modId xmlns:p14="http://schemas.microsoft.com/office/powerpoint/2010/main" val="3770568578"/>
              </p:ext>
            </p:extLst>
          </p:nvPr>
        </p:nvGraphicFramePr>
        <p:xfrm>
          <a:off x="1505529" y="1793645"/>
          <a:ext cx="9840270" cy="2981554"/>
        </p:xfrm>
        <a:graphic>
          <a:graphicData uri="http://schemas.openxmlformats.org/drawingml/2006/table">
            <a:tbl>
              <a:tblPr firstRow="1" bandRow="1">
                <a:tableStyleId>{5C22544A-7EE6-4342-B048-85BDC9FD1C3A}</a:tableStyleId>
              </a:tblPr>
              <a:tblGrid>
                <a:gridCol w="1968054">
                  <a:extLst>
                    <a:ext uri="{9D8B030D-6E8A-4147-A177-3AD203B41FA5}">
                      <a16:colId xmlns:a16="http://schemas.microsoft.com/office/drawing/2014/main" val="1083521468"/>
                    </a:ext>
                  </a:extLst>
                </a:gridCol>
                <a:gridCol w="1968054">
                  <a:extLst>
                    <a:ext uri="{9D8B030D-6E8A-4147-A177-3AD203B41FA5}">
                      <a16:colId xmlns:a16="http://schemas.microsoft.com/office/drawing/2014/main" val="2944446925"/>
                    </a:ext>
                  </a:extLst>
                </a:gridCol>
                <a:gridCol w="1968054">
                  <a:extLst>
                    <a:ext uri="{9D8B030D-6E8A-4147-A177-3AD203B41FA5}">
                      <a16:colId xmlns:a16="http://schemas.microsoft.com/office/drawing/2014/main" val="3063474272"/>
                    </a:ext>
                  </a:extLst>
                </a:gridCol>
                <a:gridCol w="1968054">
                  <a:extLst>
                    <a:ext uri="{9D8B030D-6E8A-4147-A177-3AD203B41FA5}">
                      <a16:colId xmlns:a16="http://schemas.microsoft.com/office/drawing/2014/main" val="3216193120"/>
                    </a:ext>
                  </a:extLst>
                </a:gridCol>
                <a:gridCol w="1968054">
                  <a:extLst>
                    <a:ext uri="{9D8B030D-6E8A-4147-A177-3AD203B41FA5}">
                      <a16:colId xmlns:a16="http://schemas.microsoft.com/office/drawing/2014/main" val="1066959270"/>
                    </a:ext>
                  </a:extLst>
                </a:gridCol>
              </a:tblGrid>
              <a:tr h="722403">
                <a:tc>
                  <a:txBody>
                    <a:bodyPr/>
                    <a:lstStyle/>
                    <a:p>
                      <a:pPr algn="ctr"/>
                      <a:r>
                        <a:rPr lang="en-US" dirty="0"/>
                        <a:t>Provider</a:t>
                      </a:r>
                    </a:p>
                  </a:txBody>
                  <a:tcPr/>
                </a:tc>
                <a:tc>
                  <a:txBody>
                    <a:bodyPr/>
                    <a:lstStyle/>
                    <a:p>
                      <a:pPr algn="ctr"/>
                      <a:r>
                        <a:rPr lang="en-US" dirty="0"/>
                        <a:t>Customers</a:t>
                      </a:r>
                    </a:p>
                  </a:txBody>
                  <a:tcPr/>
                </a:tc>
                <a:tc>
                  <a:txBody>
                    <a:bodyPr/>
                    <a:lstStyle/>
                    <a:p>
                      <a:pPr algn="ctr"/>
                      <a:r>
                        <a:rPr lang="en-US" dirty="0"/>
                        <a:t>Social Media </a:t>
                      </a:r>
                    </a:p>
                  </a:txBody>
                  <a:tcPr/>
                </a:tc>
                <a:tc>
                  <a:txBody>
                    <a:bodyPr/>
                    <a:lstStyle/>
                    <a:p>
                      <a:pPr algn="ctr"/>
                      <a:r>
                        <a:rPr lang="en-US" dirty="0"/>
                        <a:t>Inventory</a:t>
                      </a:r>
                    </a:p>
                  </a:txBody>
                  <a:tcPr/>
                </a:tc>
                <a:tc>
                  <a:txBody>
                    <a:bodyPr/>
                    <a:lstStyle/>
                    <a:p>
                      <a:pPr algn="ctr"/>
                      <a:r>
                        <a:rPr lang="en-US" dirty="0"/>
                        <a:t>Community</a:t>
                      </a:r>
                    </a:p>
                  </a:txBody>
                  <a:tcPr/>
                </a:tc>
                <a:extLst>
                  <a:ext uri="{0D108BD9-81ED-4DB2-BD59-A6C34878D82A}">
                    <a16:rowId xmlns:a16="http://schemas.microsoft.com/office/drawing/2014/main" val="470242397"/>
                  </a:ext>
                </a:extLst>
              </a:tr>
              <a:tr h="814345">
                <a:tc>
                  <a:txBody>
                    <a:bodyPr/>
                    <a:lstStyle/>
                    <a:p>
                      <a:pPr algn="ctr"/>
                      <a:r>
                        <a:rPr lang="en-US" dirty="0"/>
                        <a:t>Shed Defender</a:t>
                      </a:r>
                    </a:p>
                  </a:txBody>
                  <a:tcPr/>
                </a:tc>
                <a:tc>
                  <a:txBody>
                    <a:bodyPr/>
                    <a:lstStyle/>
                    <a:p>
                      <a:pPr algn="ctr"/>
                      <a:r>
                        <a:rPr lang="en-US" dirty="0"/>
                        <a:t>Geographics</a:t>
                      </a:r>
                    </a:p>
                  </a:txBody>
                  <a:tcPr/>
                </a:tc>
                <a:tc>
                  <a:txBody>
                    <a:bodyPr/>
                    <a:lstStyle/>
                    <a:p>
                      <a:pPr algn="ctr"/>
                      <a:r>
                        <a:rPr lang="en-US" dirty="0"/>
                        <a:t>Facebook</a:t>
                      </a:r>
                    </a:p>
                  </a:txBody>
                  <a:tcPr/>
                </a:tc>
                <a:tc>
                  <a:txBody>
                    <a:bodyPr/>
                    <a:lstStyle/>
                    <a:p>
                      <a:pPr algn="ctr"/>
                      <a:r>
                        <a:rPr lang="en-US" dirty="0"/>
                        <a:t>Accessories for Dogs</a:t>
                      </a:r>
                    </a:p>
                  </a:txBody>
                  <a:tcPr/>
                </a:tc>
                <a:tc>
                  <a:txBody>
                    <a:bodyPr/>
                    <a:lstStyle/>
                    <a:p>
                      <a:pPr algn="ctr"/>
                      <a:r>
                        <a:rPr lang="en-US" dirty="0"/>
                        <a:t>Group for Cats</a:t>
                      </a:r>
                    </a:p>
                  </a:txBody>
                  <a:tcPr/>
                </a:tc>
                <a:extLst>
                  <a:ext uri="{0D108BD9-81ED-4DB2-BD59-A6C34878D82A}">
                    <a16:rowId xmlns:a16="http://schemas.microsoft.com/office/drawing/2014/main" val="2228870606"/>
                  </a:ext>
                </a:extLst>
              </a:tr>
              <a:tr h="722403">
                <a:tc>
                  <a:txBody>
                    <a:bodyPr/>
                    <a:lstStyle/>
                    <a:p>
                      <a:pPr algn="ctr"/>
                      <a:r>
                        <a:rPr lang="en-US" dirty="0"/>
                        <a:t>Wild One</a:t>
                      </a:r>
                    </a:p>
                  </a:txBody>
                  <a:tcPr/>
                </a:tc>
                <a:tc>
                  <a:txBody>
                    <a:bodyPr/>
                    <a:lstStyle/>
                    <a:p>
                      <a:pPr algn="ctr"/>
                      <a:r>
                        <a:rPr lang="en-US" dirty="0"/>
                        <a:t>Demographics</a:t>
                      </a:r>
                    </a:p>
                  </a:txBody>
                  <a:tcPr/>
                </a:tc>
                <a:tc>
                  <a:txBody>
                    <a:bodyPr/>
                    <a:lstStyle/>
                    <a:p>
                      <a:pPr algn="ctr"/>
                      <a:r>
                        <a:rPr lang="en-US" dirty="0"/>
                        <a:t>Instagram</a:t>
                      </a:r>
                    </a:p>
                  </a:txBody>
                  <a:tcPr/>
                </a:tc>
                <a:tc>
                  <a:txBody>
                    <a:bodyPr/>
                    <a:lstStyle/>
                    <a:p>
                      <a:pPr algn="ctr"/>
                      <a:r>
                        <a:rPr lang="en-US" dirty="0"/>
                        <a:t>Clothing for Dogs</a:t>
                      </a:r>
                    </a:p>
                  </a:txBody>
                  <a:tcPr/>
                </a:tc>
                <a:tc>
                  <a:txBody>
                    <a:bodyPr/>
                    <a:lstStyle/>
                    <a:p>
                      <a:pPr algn="ctr"/>
                      <a:r>
                        <a:rPr lang="en-US" dirty="0"/>
                        <a:t>Group for Dogs</a:t>
                      </a:r>
                    </a:p>
                  </a:txBody>
                  <a:tcPr/>
                </a:tc>
                <a:extLst>
                  <a:ext uri="{0D108BD9-81ED-4DB2-BD59-A6C34878D82A}">
                    <a16:rowId xmlns:a16="http://schemas.microsoft.com/office/drawing/2014/main" val="3699010844"/>
                  </a:ext>
                </a:extLst>
              </a:tr>
              <a:tr h="722403">
                <a:tc>
                  <a:txBody>
                    <a:bodyPr/>
                    <a:lstStyle/>
                    <a:p>
                      <a:pPr algn="ctr"/>
                      <a:r>
                        <a:rPr lang="en-US" dirty="0"/>
                        <a:t>K9 Sports</a:t>
                      </a:r>
                    </a:p>
                  </a:txBody>
                  <a:tcPr/>
                </a:tc>
                <a:tc>
                  <a:txBody>
                    <a:bodyPr/>
                    <a:lstStyle/>
                    <a:p>
                      <a:pPr algn="ctr"/>
                      <a:r>
                        <a:rPr lang="en-US" dirty="0"/>
                        <a:t>New and </a:t>
                      </a:r>
                      <a:r>
                        <a:rPr lang="en-US" dirty="0" err="1"/>
                        <a:t>Returnig</a:t>
                      </a:r>
                      <a:endParaRPr lang="en-US" dirty="0"/>
                    </a:p>
                  </a:txBody>
                  <a:tcPr/>
                </a:tc>
                <a:tc>
                  <a:txBody>
                    <a:bodyPr/>
                    <a:lstStyle/>
                    <a:p>
                      <a:pPr algn="ctr"/>
                      <a:r>
                        <a:rPr lang="en-US" dirty="0" err="1"/>
                        <a:t>Wix</a:t>
                      </a:r>
                      <a:r>
                        <a:rPr lang="en-US" dirty="0"/>
                        <a:t> Website</a:t>
                      </a:r>
                    </a:p>
                  </a:txBody>
                  <a:tcPr/>
                </a:tc>
                <a:tc>
                  <a:txBody>
                    <a:bodyPr/>
                    <a:lstStyle/>
                    <a:p>
                      <a:pPr algn="ctr"/>
                      <a:r>
                        <a:rPr lang="en-US" dirty="0"/>
                        <a:t>Toys for Dogs</a:t>
                      </a:r>
                    </a:p>
                  </a:txBody>
                  <a:tcPr/>
                </a:tc>
                <a:tc>
                  <a:txBody>
                    <a:bodyPr/>
                    <a:lstStyle/>
                    <a:p>
                      <a:pPr algn="ctr"/>
                      <a:r>
                        <a:rPr lang="en-US" sz="1600" dirty="0"/>
                        <a:t>M-Bark Community</a:t>
                      </a:r>
                    </a:p>
                  </a:txBody>
                  <a:tcPr/>
                </a:tc>
                <a:extLst>
                  <a:ext uri="{0D108BD9-81ED-4DB2-BD59-A6C34878D82A}">
                    <a16:rowId xmlns:a16="http://schemas.microsoft.com/office/drawing/2014/main" val="2161245388"/>
                  </a:ext>
                </a:extLst>
              </a:tr>
            </a:tbl>
          </a:graphicData>
        </a:graphic>
      </p:graphicFrame>
    </p:spTree>
    <p:extLst>
      <p:ext uri="{BB962C8B-B14F-4D97-AF65-F5344CB8AC3E}">
        <p14:creationId xmlns:p14="http://schemas.microsoft.com/office/powerpoint/2010/main" val="1459866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TotalTime>
  <Words>241</Words>
  <Application>Microsoft Office PowerPoint</Application>
  <PresentationFormat>Widescreen</PresentationFormat>
  <Paragraphs>68</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Aldhabi</vt:lpstr>
      <vt:lpstr>Algerian</vt:lpstr>
      <vt:lpstr>Arial</vt:lpstr>
      <vt:lpstr>Calibri</vt:lpstr>
      <vt:lpstr>Calibri Light</vt:lpstr>
      <vt:lpstr>Lato Extended</vt:lpstr>
      <vt:lpstr>Office Theme</vt:lpstr>
      <vt:lpstr>My Community - Prototype</vt:lpstr>
      <vt:lpstr>PowerPoint Presentation</vt:lpstr>
      <vt:lpstr>PowerPoint Presentation</vt:lpstr>
      <vt:lpstr>PowerPoint Presentation</vt:lpstr>
      <vt:lpstr>PowerPoint Presentation</vt:lpstr>
      <vt:lpstr>key attributes of the central entities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Community - Prototype</dc:title>
  <dc:creator>Carlos Flores</dc:creator>
  <cp:lastModifiedBy>Carlos Flores</cp:lastModifiedBy>
  <cp:revision>3</cp:revision>
  <dcterms:created xsi:type="dcterms:W3CDTF">2022-03-02T18:04:45Z</dcterms:created>
  <dcterms:modified xsi:type="dcterms:W3CDTF">2022-03-13T07:11:28Z</dcterms:modified>
</cp:coreProperties>
</file>